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4" r:id="rId6"/>
    <p:sldMasterId id="2147483657" r:id="rId7"/>
  </p:sldMasterIdLst>
  <p:notesMasterIdLst>
    <p:notesMasterId r:id="rId18"/>
  </p:notesMasterIdLst>
  <p:sldIdLst>
    <p:sldId id="258" r:id="rId8"/>
    <p:sldId id="259" r:id="rId9"/>
    <p:sldId id="261" r:id="rId10"/>
    <p:sldId id="265" r:id="rId11"/>
    <p:sldId id="263" r:id="rId12"/>
    <p:sldId id="266" r:id="rId13"/>
    <p:sldId id="268" r:id="rId14"/>
    <p:sldId id="269" r:id="rId15"/>
    <p:sldId id="270" r:id="rId16"/>
    <p:sldId id="271" r:id="rId17"/>
  </p:sldIdLst>
  <p:sldSz cx="9144000" cy="5143500" type="screen16x9"/>
  <p:notesSz cx="9926638" cy="67976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AA41"/>
    <a:srgbClr val="FB7437"/>
    <a:srgbClr val="007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F1A3BA-9267-41D8-9B39-708E2B35E1B3}" v="2" dt="2023-07-24T23:30:45.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69723" autoAdjust="0"/>
  </p:normalViewPr>
  <p:slideViewPr>
    <p:cSldViewPr snapToGrid="0">
      <p:cViewPr varScale="1">
        <p:scale>
          <a:sx n="83" d="100"/>
          <a:sy n="83" d="100"/>
        </p:scale>
        <p:origin x="1554"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623372" y="0"/>
            <a:ext cx="4301543" cy="339884"/>
          </a:xfrm>
          <a:prstGeom prst="rect">
            <a:avLst/>
          </a:prstGeom>
        </p:spPr>
        <p:txBody>
          <a:bodyPr vert="horz" lIns="91440" tIns="45720" rIns="91440" bIns="45720" rtlCol="0"/>
          <a:lstStyle>
            <a:lvl1pPr algn="r">
              <a:defRPr sz="1200"/>
            </a:lvl1pPr>
          </a:lstStyle>
          <a:p>
            <a:fld id="{494A36BB-DEEB-47C0-8F3D-228B3CFD7976}" type="datetimeFigureOut">
              <a:rPr lang="en-AU" smtClean="0"/>
              <a:t>15/11/2023</a:t>
            </a:fld>
            <a:endParaRPr lang="en-AU" dirty="0"/>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456218"/>
            <a:ext cx="4301543" cy="339884"/>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623372" y="6456218"/>
            <a:ext cx="4301543" cy="339884"/>
          </a:xfrm>
          <a:prstGeom prst="rect">
            <a:avLst/>
          </a:prstGeom>
        </p:spPr>
        <p:txBody>
          <a:bodyPr vert="horz" lIns="91440" tIns="45720" rIns="91440" bIns="45720" rtlCol="0" anchor="b"/>
          <a:lstStyle>
            <a:lvl1pPr algn="r">
              <a:defRPr sz="1200"/>
            </a:lvl1pPr>
          </a:lstStyle>
          <a:p>
            <a:fld id="{C6CEEF11-7E34-4830-AD13-892AF5FCD80D}" type="slidenum">
              <a:rPr lang="en-AU" smtClean="0"/>
              <a:t>‹#›</a:t>
            </a:fld>
            <a:endParaRPr lang="en-AU" dirty="0"/>
          </a:p>
        </p:txBody>
      </p:sp>
    </p:spTree>
    <p:extLst>
      <p:ext uri="{BB962C8B-B14F-4D97-AF65-F5344CB8AC3E}">
        <p14:creationId xmlns:p14="http://schemas.microsoft.com/office/powerpoint/2010/main" val="3246527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sz="1800" b="1" dirty="0">
                <a:effectLst/>
                <a:latin typeface="Helvetica" panose="020B0604020202020204" pitchFamily="34" charset="0"/>
                <a:ea typeface="Calibri" panose="020F0502020204030204" pitchFamily="34" charset="0"/>
              </a:rPr>
              <a:t>I would like to pay my respect and acknowledge the Traditional Custodians of the Land on which we meet, and pay my respect to Elders past, present and emerging. I would also like to extend my respect to Aboriginal and Torres Strait Islander People here today.</a:t>
            </a:r>
          </a:p>
          <a:p>
            <a:pPr marL="285750" indent="-285750">
              <a:buFont typeface="Arial" panose="020B0604020202020204" pitchFamily="34" charset="0"/>
              <a:buChar char="•"/>
            </a:pPr>
            <a:endParaRPr lang="en-AU" sz="1800" dirty="0">
              <a:effectLst/>
              <a:latin typeface="Helvetica" panose="020B060402020202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Helvetica" panose="020B0604020202020204" pitchFamily="34" charset="0"/>
              </a:rPr>
              <a:t>Today I will be sharing how Wollongong City Library collaborated with artist Tina Antico to combine an Art exhibition, Images and Oral histories in</a:t>
            </a:r>
            <a:r>
              <a:rPr lang="en-AU" sz="1800" dirty="0"/>
              <a:t> creating an engaging cultural event</a:t>
            </a:r>
            <a:r>
              <a:rPr lang="en-AU" sz="1200" dirty="0"/>
              <a:t>.</a:t>
            </a:r>
          </a:p>
          <a:p>
            <a:pPr marL="285750" indent="-2857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C6CEEF11-7E34-4830-AD13-892AF5FCD80D}" type="slidenum">
              <a:rPr lang="en-AU" smtClean="0"/>
              <a:t>1</a:t>
            </a:fld>
            <a:endParaRPr lang="en-AU" dirty="0"/>
          </a:p>
        </p:txBody>
      </p:sp>
    </p:spTree>
    <p:extLst>
      <p:ext uri="{BB962C8B-B14F-4D97-AF65-F5344CB8AC3E}">
        <p14:creationId xmlns:p14="http://schemas.microsoft.com/office/powerpoint/2010/main" val="2106856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600" dirty="0">
                <a:latin typeface="Helvetica" panose="020B0604020202020204" pitchFamily="34" charset="0"/>
                <a:cs typeface="Helvetica" panose="020B0604020202020204" pitchFamily="34" charset="0"/>
              </a:rPr>
              <a:t>Overall the exhibition and talk brought together a local artist, archaeologist, images and oral histories from the library’s collection in an engaging cultural event.</a:t>
            </a:r>
          </a:p>
          <a:p>
            <a:pPr marL="171450" indent="-171450">
              <a:buFont typeface="Arial" panose="020B0604020202020204" pitchFamily="34" charset="0"/>
              <a:buChar char="•"/>
            </a:pPr>
            <a:endParaRPr lang="en-AU" sz="16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AU" sz="1600" dirty="0">
                <a:latin typeface="Helvetica" panose="020B0604020202020204" pitchFamily="34" charset="0"/>
                <a:cs typeface="Helvetica" panose="020B0604020202020204" pitchFamily="34" charset="0"/>
              </a:rPr>
              <a:t>As I shared with those who attended the talk:  Although I was working in the summer holidays, through listening to the stories and working with the images, I felt as though I had spent some time at Bonnie Vale which was lovely.</a:t>
            </a:r>
          </a:p>
          <a:p>
            <a:pPr marL="171450" indent="-171450">
              <a:buFont typeface="Arial" panose="020B0604020202020204" pitchFamily="34" charset="0"/>
              <a:buChar char="•"/>
            </a:pPr>
            <a:endParaRPr lang="en-AU" sz="16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AU" sz="1600" dirty="0">
                <a:latin typeface="Helvetica" panose="020B0604020202020204" pitchFamily="34" charset="0"/>
                <a:cs typeface="Helvetica" panose="020B0604020202020204" pitchFamily="34" charset="0"/>
              </a:rPr>
              <a:t>If you have any questions please contact myself or the Local Studies Team at Wollongong library. Thank you. </a:t>
            </a:r>
          </a:p>
        </p:txBody>
      </p:sp>
      <p:sp>
        <p:nvSpPr>
          <p:cNvPr id="4" name="Slide Number Placeholder 3"/>
          <p:cNvSpPr>
            <a:spLocks noGrp="1"/>
          </p:cNvSpPr>
          <p:nvPr>
            <p:ph type="sldNum" sz="quarter" idx="5"/>
          </p:nvPr>
        </p:nvSpPr>
        <p:spPr/>
        <p:txBody>
          <a:bodyPr/>
          <a:lstStyle/>
          <a:p>
            <a:fld id="{C6CEEF11-7E34-4830-AD13-892AF5FCD80D}" type="slidenum">
              <a:rPr lang="en-AU" smtClean="0"/>
              <a:t>10</a:t>
            </a:fld>
            <a:endParaRPr lang="en-AU" dirty="0"/>
          </a:p>
        </p:txBody>
      </p:sp>
    </p:spTree>
    <p:extLst>
      <p:ext uri="{BB962C8B-B14F-4D97-AF65-F5344CB8AC3E}">
        <p14:creationId xmlns:p14="http://schemas.microsoft.com/office/powerpoint/2010/main" val="224582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800" dirty="0">
                <a:solidFill>
                  <a:schemeClr val="tx1"/>
                </a:solidFill>
                <a:latin typeface="Helvetica" panose="020B0604020202020204" pitchFamily="34" charset="0"/>
                <a:cs typeface="Helvetica" panose="020B0604020202020204" pitchFamily="34" charset="0"/>
              </a:rPr>
              <a:t>Artist Tina Antico approached the library about exhibiting her textile artworks based on photographs of cabins at Bonnie Vale. (see image)</a:t>
            </a:r>
          </a:p>
          <a:p>
            <a:pPr marL="171450" indent="-171450">
              <a:buFont typeface="Arial" panose="020B0604020202020204" pitchFamily="34" charset="0"/>
              <a:buChar char="•"/>
            </a:pPr>
            <a:endParaRPr lang="en-AU" sz="18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AU" sz="1800" b="1" dirty="0">
                <a:solidFill>
                  <a:schemeClr val="tx1"/>
                </a:solidFill>
                <a:latin typeface="Helvetica" panose="020B0604020202020204" pitchFamily="34" charset="0"/>
                <a:cs typeface="Helvetica" panose="020B0604020202020204" pitchFamily="34" charset="0"/>
              </a:rPr>
              <a:t>Bonnie Vale is located west of Bundeena at the northern end of Royal National Park. </a:t>
            </a:r>
          </a:p>
          <a:p>
            <a:pPr marL="171450" indent="-171450">
              <a:buFont typeface="Arial" panose="020B0604020202020204" pitchFamily="34" charset="0"/>
              <a:buChar char="•"/>
            </a:pPr>
            <a:endParaRPr lang="en-AU" sz="18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AU" sz="1800" dirty="0">
                <a:solidFill>
                  <a:schemeClr val="tx1"/>
                </a:solidFill>
                <a:latin typeface="Helvetica" panose="020B0604020202020204" pitchFamily="34" charset="0"/>
                <a:cs typeface="Helvetica" panose="020B0604020202020204" pitchFamily="34" charset="0"/>
              </a:rPr>
              <a:t>Some of the cabins are still standing and others have been demolished.  (See bottom image)</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C6CEEF11-7E34-4830-AD13-892AF5FCD80D}" type="slidenum">
              <a:rPr lang="en-AU" smtClean="0"/>
              <a:t>2</a:t>
            </a:fld>
            <a:endParaRPr lang="en-AU" dirty="0"/>
          </a:p>
        </p:txBody>
      </p:sp>
    </p:spTree>
    <p:extLst>
      <p:ext uri="{BB962C8B-B14F-4D97-AF65-F5344CB8AC3E}">
        <p14:creationId xmlns:p14="http://schemas.microsoft.com/office/powerpoint/2010/main" val="118607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800" dirty="0">
                <a:solidFill>
                  <a:schemeClr val="tx1"/>
                </a:solidFill>
                <a:latin typeface="Helvetica" panose="020B0604020202020204" pitchFamily="34" charset="0"/>
                <a:cs typeface="Helvetica" panose="020B0604020202020204" pitchFamily="34" charset="0"/>
              </a:rPr>
              <a:t>The library held some wonderful photos from the 1950’s of the Bonnie Vale cabin community in our Illawarra Images collection.</a:t>
            </a:r>
          </a:p>
          <a:p>
            <a:pPr marL="171450" indent="-171450">
              <a:buFont typeface="Arial" panose="020B0604020202020204" pitchFamily="34" charset="0"/>
              <a:buChar char="•"/>
            </a:pPr>
            <a:endParaRPr lang="en-AU" sz="1800" dirty="0">
              <a:solidFill>
                <a:schemeClr val="tx1"/>
              </a:solidFill>
              <a:latin typeface="Helvetica" panose="020B0604020202020204" pitchFamily="34" charset="0"/>
              <a:cs typeface="Helvetica"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We were also able to add some of Tina </a:t>
            </a:r>
            <a:r>
              <a:rPr lang="en-AU" sz="1800" dirty="0" err="1">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Antico's</a:t>
            </a:r>
            <a:r>
              <a:rPr lang="en-AU" sz="18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 photos of the Bonnie Vale Cabins to our Illawarra Images collection.</a:t>
            </a:r>
            <a:endParaRPr lang="en-AU" sz="18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endParaRPr lang="en-AU" sz="1800" dirty="0">
              <a:solidFill>
                <a:schemeClr val="tx1"/>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C6CEEF11-7E34-4830-AD13-892AF5FCD80D}" type="slidenum">
              <a:rPr lang="en-AU" smtClean="0"/>
              <a:t>3</a:t>
            </a:fld>
            <a:endParaRPr lang="en-AU" dirty="0"/>
          </a:p>
        </p:txBody>
      </p:sp>
    </p:spTree>
    <p:extLst>
      <p:ext uri="{BB962C8B-B14F-4D97-AF65-F5344CB8AC3E}">
        <p14:creationId xmlns:p14="http://schemas.microsoft.com/office/powerpoint/2010/main" val="181385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sz="1800" dirty="0">
              <a:solidFill>
                <a:schemeClr val="tx1"/>
              </a:solidFill>
              <a:latin typeface="Helvetica" panose="020B0604020202020204" pitchFamily="34" charset="0"/>
              <a:cs typeface="Helvetica"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My colleague Jo Oliver built a great rapport with Artist Tina Antico and they worked together on the exhibition which </a:t>
            </a:r>
            <a:r>
              <a:rPr lang="en-AU" sz="1800" dirty="0">
                <a:solidFill>
                  <a:schemeClr val="tx1"/>
                </a:solidFill>
                <a:latin typeface="Helvetica" panose="020B0604020202020204" pitchFamily="34" charset="0"/>
                <a:cs typeface="Helvetica" panose="020B0604020202020204" pitchFamily="34" charset="0"/>
              </a:rPr>
              <a:t>was mounted using our reusable frames with Tina’s artwork and photos from the Library Collection.</a:t>
            </a:r>
          </a:p>
          <a:p>
            <a:pPr marL="171450" indent="-171450">
              <a:buFont typeface="Arial" panose="020B0604020202020204" pitchFamily="34" charset="0"/>
              <a:buChar char="•"/>
            </a:pPr>
            <a:endParaRPr lang="en-AU" sz="18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AU" sz="1800" dirty="0">
                <a:solidFill>
                  <a:schemeClr val="tx1"/>
                </a:solidFill>
                <a:latin typeface="Helvetica" panose="020B0604020202020204" pitchFamily="34" charset="0"/>
                <a:cs typeface="Helvetica" panose="020B0604020202020204" pitchFamily="34" charset="0"/>
              </a:rPr>
              <a:t>The Artworks were initially exhibited in a display cabinet in our Thirroul  Library branch prior to being  mounted and exhibited in our multipurpose space at Wollongong Library during December 2022 and January </a:t>
            </a:r>
            <a:r>
              <a:rPr lang="en-AU" sz="1800">
                <a:solidFill>
                  <a:schemeClr val="tx1"/>
                </a:solidFill>
                <a:latin typeface="Helvetica" panose="020B0604020202020204" pitchFamily="34" charset="0"/>
                <a:cs typeface="Helvetica" panose="020B0604020202020204" pitchFamily="34" charset="0"/>
              </a:rPr>
              <a:t>2023.</a:t>
            </a:r>
          </a:p>
          <a:p>
            <a:pPr marL="171450" indent="-171450">
              <a:buFont typeface="Arial" panose="020B0604020202020204" pitchFamily="34" charset="0"/>
              <a:buChar char="•"/>
            </a:pPr>
            <a:endParaRPr lang="en-AU" sz="18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AU" sz="1800" dirty="0">
                <a:solidFill>
                  <a:schemeClr val="tx1"/>
                </a:solidFill>
                <a:latin typeface="Helvetica" panose="020B0604020202020204" pitchFamily="34" charset="0"/>
                <a:cs typeface="Helvetica" panose="020B0604020202020204" pitchFamily="34" charset="0"/>
              </a:rPr>
              <a:t>Our Digital team created some great promotional posters for the exhibition.</a:t>
            </a:r>
          </a:p>
        </p:txBody>
      </p:sp>
      <p:sp>
        <p:nvSpPr>
          <p:cNvPr id="4" name="Slide Number Placeholder 3"/>
          <p:cNvSpPr>
            <a:spLocks noGrp="1"/>
          </p:cNvSpPr>
          <p:nvPr>
            <p:ph type="sldNum" sz="quarter" idx="5"/>
          </p:nvPr>
        </p:nvSpPr>
        <p:spPr/>
        <p:txBody>
          <a:bodyPr/>
          <a:lstStyle/>
          <a:p>
            <a:fld id="{C6CEEF11-7E34-4830-AD13-892AF5FCD80D}" type="slidenum">
              <a:rPr lang="en-AU" smtClean="0"/>
              <a:t>4</a:t>
            </a:fld>
            <a:endParaRPr lang="en-AU" dirty="0"/>
          </a:p>
        </p:txBody>
      </p:sp>
    </p:spTree>
    <p:extLst>
      <p:ext uri="{BB962C8B-B14F-4D97-AF65-F5344CB8AC3E}">
        <p14:creationId xmlns:p14="http://schemas.microsoft.com/office/powerpoint/2010/main" val="1563237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800" dirty="0">
                <a:solidFill>
                  <a:schemeClr val="tx1"/>
                </a:solidFill>
                <a:latin typeface="Helvetica" panose="020B0604020202020204" pitchFamily="34" charset="0"/>
                <a:cs typeface="Helvetica" panose="020B0604020202020204" pitchFamily="34" charset="0"/>
              </a:rPr>
              <a:t>The library had a collection of oral histories with people from the Bonnie Vale community as audio files on our Illawarra Stories website. </a:t>
            </a:r>
          </a:p>
          <a:p>
            <a:pPr marL="171450" indent="-171450">
              <a:buFont typeface="Arial" panose="020B0604020202020204" pitchFamily="34" charset="0"/>
              <a:buChar char="•"/>
            </a:pPr>
            <a:endParaRPr lang="en-AU" sz="18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AU" sz="1800" dirty="0">
                <a:solidFill>
                  <a:schemeClr val="tx1"/>
                </a:solidFill>
                <a:latin typeface="Helvetica" panose="020B0604020202020204" pitchFamily="34" charset="0"/>
                <a:cs typeface="Helvetica" panose="020B0604020202020204" pitchFamily="34" charset="0"/>
              </a:rPr>
              <a:t>They can be downloaded or streamed and are found in the ‘Shacks of the Royal National Park’ section of the website.</a:t>
            </a:r>
          </a:p>
          <a:p>
            <a:pPr marL="171450" indent="-171450">
              <a:buFont typeface="Arial" panose="020B0604020202020204" pitchFamily="34" charset="0"/>
              <a:buChar char="•"/>
            </a:pPr>
            <a:endParaRPr lang="en-AU" sz="1800" dirty="0">
              <a:solidFill>
                <a:schemeClr val="tx1"/>
              </a:solidFill>
              <a:latin typeface="Helvetica" panose="020B0604020202020204" pitchFamily="34" charset="0"/>
              <a:cs typeface="Helvetica"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solidFill>
                  <a:schemeClr val="tx1"/>
                </a:solidFill>
                <a:latin typeface="Helvetica" panose="020B0604020202020204" pitchFamily="34" charset="0"/>
                <a:cs typeface="Helvetica" panose="020B0604020202020204" pitchFamily="34" charset="0"/>
              </a:rPr>
              <a:t>We linked these via QR codes which we displayed in the exhibition.</a:t>
            </a:r>
          </a:p>
          <a:p>
            <a:pPr marL="171450" indent="-171450">
              <a:buFont typeface="Arial" panose="020B0604020202020204" pitchFamily="34" charset="0"/>
              <a:buChar char="•"/>
            </a:pPr>
            <a:endParaRPr lang="en-AU" dirty="0"/>
          </a:p>
          <a:p>
            <a:pPr algn="ctr"/>
            <a:endParaRPr lang="en-AU" dirty="0"/>
          </a:p>
          <a:p>
            <a:pPr algn="ctr"/>
            <a:endParaRPr lang="en-AU" dirty="0"/>
          </a:p>
        </p:txBody>
      </p:sp>
      <p:sp>
        <p:nvSpPr>
          <p:cNvPr id="4" name="Slide Number Placeholder 3"/>
          <p:cNvSpPr>
            <a:spLocks noGrp="1"/>
          </p:cNvSpPr>
          <p:nvPr>
            <p:ph type="sldNum" sz="quarter" idx="5"/>
          </p:nvPr>
        </p:nvSpPr>
        <p:spPr/>
        <p:txBody>
          <a:bodyPr/>
          <a:lstStyle/>
          <a:p>
            <a:fld id="{C6CEEF11-7E34-4830-AD13-892AF5FCD80D}" type="slidenum">
              <a:rPr lang="en-AU" smtClean="0"/>
              <a:t>5</a:t>
            </a:fld>
            <a:endParaRPr lang="en-AU" dirty="0"/>
          </a:p>
        </p:txBody>
      </p:sp>
    </p:spTree>
    <p:extLst>
      <p:ext uri="{BB962C8B-B14F-4D97-AF65-F5344CB8AC3E}">
        <p14:creationId xmlns:p14="http://schemas.microsoft.com/office/powerpoint/2010/main" val="2766252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800" dirty="0">
                <a:latin typeface="Helvetica" panose="020B0604020202020204" pitchFamily="34" charset="0"/>
                <a:cs typeface="Helvetica" panose="020B0604020202020204" pitchFamily="34" charset="0"/>
              </a:rPr>
              <a:t>Jennifer Rankine saw the exhibition and it prompted memories of her holidays at Bonnie Vale.</a:t>
            </a:r>
          </a:p>
        </p:txBody>
      </p:sp>
      <p:sp>
        <p:nvSpPr>
          <p:cNvPr id="4" name="Slide Number Placeholder 3"/>
          <p:cNvSpPr>
            <a:spLocks noGrp="1"/>
          </p:cNvSpPr>
          <p:nvPr>
            <p:ph type="sldNum" sz="quarter" idx="5"/>
          </p:nvPr>
        </p:nvSpPr>
        <p:spPr/>
        <p:txBody>
          <a:bodyPr/>
          <a:lstStyle/>
          <a:p>
            <a:fld id="{C6CEEF11-7E34-4830-AD13-892AF5FCD80D}" type="slidenum">
              <a:rPr lang="en-AU" smtClean="0"/>
              <a:t>6</a:t>
            </a:fld>
            <a:endParaRPr lang="en-AU" dirty="0"/>
          </a:p>
        </p:txBody>
      </p:sp>
    </p:spTree>
    <p:extLst>
      <p:ext uri="{BB962C8B-B14F-4D97-AF65-F5344CB8AC3E}">
        <p14:creationId xmlns:p14="http://schemas.microsoft.com/office/powerpoint/2010/main" val="2358560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800" dirty="0">
                <a:latin typeface="Helvetica" panose="020B0604020202020204" pitchFamily="34" charset="0"/>
                <a:cs typeface="Helvetica" panose="020B0604020202020204" pitchFamily="34" charset="0"/>
              </a:rPr>
              <a:t>Jennifer participated in an oral history interview and donated more photos to the library collection. These can be accessed through our library catalogue.</a:t>
            </a:r>
          </a:p>
          <a:p>
            <a:pPr marL="171450" indent="-171450">
              <a:buFont typeface="Arial" panose="020B0604020202020204" pitchFamily="34" charset="0"/>
              <a:buChar char="•"/>
            </a:pPr>
            <a:endParaRPr lang="en-AU" sz="18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AU" sz="1800" dirty="0">
                <a:latin typeface="Helvetica" panose="020B0604020202020204" pitchFamily="34" charset="0"/>
                <a:cs typeface="Helvetica" panose="020B0604020202020204" pitchFamily="34" charset="0"/>
              </a:rPr>
              <a:t>The interview can be accessed on our Illawarra Stories website, in Shack Stories.</a:t>
            </a:r>
          </a:p>
          <a:p>
            <a:pPr marL="0" indent="0">
              <a:buFont typeface="Arial" panose="020B0604020202020204" pitchFamily="34" charset="0"/>
              <a:buNone/>
            </a:pPr>
            <a:endParaRPr lang="en-AU" sz="18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C6CEEF11-7E34-4830-AD13-892AF5FCD80D}" type="slidenum">
              <a:rPr lang="en-AU" smtClean="0"/>
              <a:t>7</a:t>
            </a:fld>
            <a:endParaRPr lang="en-AU" dirty="0"/>
          </a:p>
        </p:txBody>
      </p:sp>
    </p:spTree>
    <p:extLst>
      <p:ext uri="{BB962C8B-B14F-4D97-AF65-F5344CB8AC3E}">
        <p14:creationId xmlns:p14="http://schemas.microsoft.com/office/powerpoint/2010/main" val="931860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600" dirty="0">
                <a:solidFill>
                  <a:schemeClr val="tx1"/>
                </a:solidFill>
                <a:latin typeface="Helvetica" panose="020B0604020202020204" pitchFamily="34" charset="0"/>
                <a:cs typeface="Helvetica" panose="020B0604020202020204" pitchFamily="34" charset="0"/>
              </a:rPr>
              <a:t>We organised an event called the Bonnie Vale Cabins Talk in January this year to celebrate the exhibition.</a:t>
            </a:r>
          </a:p>
          <a:p>
            <a:pPr marL="285750" indent="-285750">
              <a:buFont typeface="Arial" panose="020B0604020202020204" pitchFamily="34" charset="0"/>
              <a:buChar char="•"/>
            </a:pPr>
            <a:r>
              <a:rPr lang="en-AU" sz="1600" dirty="0">
                <a:solidFill>
                  <a:schemeClr val="tx1"/>
                </a:solidFill>
                <a:latin typeface="Helvetica" panose="020B0604020202020204" pitchFamily="34" charset="0"/>
                <a:cs typeface="Helvetica" panose="020B0604020202020204" pitchFamily="34" charset="0"/>
              </a:rPr>
              <a:t>We invited Tina Antico the artist to talk about her artworks, an Aboriginal Elder to talk about the land and an archaeologist to talk about the middens found in the park.</a:t>
            </a:r>
          </a:p>
          <a:p>
            <a:pPr marL="171450" indent="-171450">
              <a:buFont typeface="Arial" panose="020B0604020202020204" pitchFamily="34" charset="0"/>
              <a:buChar char="•"/>
            </a:pPr>
            <a:r>
              <a:rPr lang="en-AU" sz="1600" dirty="0">
                <a:solidFill>
                  <a:schemeClr val="tx1"/>
                </a:solidFill>
                <a:latin typeface="Helvetica" panose="020B0604020202020204" pitchFamily="34" charset="0"/>
                <a:cs typeface="Helvetica" panose="020B0604020202020204" pitchFamily="34" charset="0"/>
              </a:rPr>
              <a:t>Unfortunately , the Elder was unable to attend but was happy for the archaeologist, Pete Douglas to speak about Aboriginal history in the area. </a:t>
            </a:r>
          </a:p>
          <a:p>
            <a:pPr marL="171450" indent="-171450">
              <a:buFont typeface="Arial" panose="020B0604020202020204" pitchFamily="34" charset="0"/>
              <a:buChar char="•"/>
            </a:pPr>
            <a:r>
              <a:rPr lang="en-AU" sz="16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These sites are now protected and respected by the National Parks and all current visitors.</a:t>
            </a:r>
          </a:p>
          <a:p>
            <a:pPr marL="171450" indent="-171450">
              <a:buFont typeface="Arial" panose="020B0604020202020204" pitchFamily="34" charset="0"/>
              <a:buChar char="•"/>
            </a:pPr>
            <a:endParaRPr lang="en-AU" sz="1600" dirty="0">
              <a:solidFill>
                <a:schemeClr val="tx1"/>
              </a:solidFill>
              <a:effectLst/>
              <a:latin typeface="Helvetica" panose="020B0604020202020204" pitchFamily="34" charset="0"/>
              <a:cs typeface="Helvetica"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solidFill>
                  <a:schemeClr val="tx1"/>
                </a:solidFill>
                <a:latin typeface="Helvetica" panose="020B0604020202020204" pitchFamily="34" charset="0"/>
                <a:cs typeface="Helvetica" panose="020B0604020202020204" pitchFamily="34" charset="0"/>
              </a:rPr>
              <a:t>Tina </a:t>
            </a:r>
            <a:r>
              <a:rPr lang="en-AU" sz="16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acknowledges the historic presence of the </a:t>
            </a:r>
            <a:r>
              <a:rPr lang="en-AU" sz="16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Dharawal</a:t>
            </a:r>
            <a:r>
              <a:rPr lang="en-AU" sz="16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People in her artworks by including shells and objects stitched into the foreground of the cabins.</a:t>
            </a:r>
            <a:endParaRPr lang="en-AU" sz="16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endParaRPr lang="en-AU" sz="1800" dirty="0">
              <a:solidFill>
                <a:schemeClr val="tx1"/>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C6CEEF11-7E34-4830-AD13-892AF5FCD80D}" type="slidenum">
              <a:rPr lang="en-AU" smtClean="0"/>
              <a:t>8</a:t>
            </a:fld>
            <a:endParaRPr lang="en-AU" dirty="0"/>
          </a:p>
        </p:txBody>
      </p:sp>
    </p:spTree>
    <p:extLst>
      <p:ext uri="{BB962C8B-B14F-4D97-AF65-F5344CB8AC3E}">
        <p14:creationId xmlns:p14="http://schemas.microsoft.com/office/powerpoint/2010/main" val="3015995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solidFill>
                  <a:schemeClr val="tx1"/>
                </a:solidFill>
                <a:latin typeface="Helvetica" panose="020B0604020202020204" pitchFamily="34" charset="0"/>
                <a:cs typeface="Helvetica" panose="020B0604020202020204" pitchFamily="34" charset="0"/>
              </a:rPr>
              <a:t>The talk was held in the room where the exhibition was displayed.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dirty="0">
              <a:solidFill>
                <a:schemeClr val="tx1"/>
              </a:solidFill>
              <a:latin typeface="Helvetica" panose="020B0604020202020204" pitchFamily="34" charset="0"/>
              <a:cs typeface="Helvetica"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I was able to speak to the group about the related oral histories and images in our collection.</a:t>
            </a:r>
            <a:endParaRPr lang="en-AU" sz="1800" dirty="0">
              <a:solidFill>
                <a:schemeClr val="tx1"/>
              </a:solidFill>
              <a:latin typeface="Helvetica" panose="020B0604020202020204" pitchFamily="34" charset="0"/>
              <a:cs typeface="Helvetica"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dirty="0">
              <a:solidFill>
                <a:schemeClr val="tx1"/>
              </a:solidFill>
              <a:latin typeface="Helvetica" panose="020B0604020202020204" pitchFamily="34" charset="0"/>
              <a:cs typeface="Helvetica"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solidFill>
                  <a:schemeClr val="tx1"/>
                </a:solidFill>
                <a:latin typeface="Helvetica" panose="020B0604020202020204" pitchFamily="34" charset="0"/>
                <a:cs typeface="Helvetica" panose="020B0604020202020204" pitchFamily="34" charset="0"/>
              </a:rPr>
              <a:t>The event was well attended and received by interested members of the public and appreciated by oral history participants.</a:t>
            </a:r>
          </a:p>
          <a:p>
            <a:endParaRPr lang="en-AU" dirty="0"/>
          </a:p>
        </p:txBody>
      </p:sp>
      <p:sp>
        <p:nvSpPr>
          <p:cNvPr id="4" name="Slide Number Placeholder 3"/>
          <p:cNvSpPr>
            <a:spLocks noGrp="1"/>
          </p:cNvSpPr>
          <p:nvPr>
            <p:ph type="sldNum" sz="quarter" idx="5"/>
          </p:nvPr>
        </p:nvSpPr>
        <p:spPr/>
        <p:txBody>
          <a:bodyPr/>
          <a:lstStyle/>
          <a:p>
            <a:fld id="{C6CEEF11-7E34-4830-AD13-892AF5FCD80D}" type="slidenum">
              <a:rPr lang="en-AU" smtClean="0"/>
              <a:t>9</a:t>
            </a:fld>
            <a:endParaRPr lang="en-AU" dirty="0"/>
          </a:p>
        </p:txBody>
      </p:sp>
    </p:spTree>
    <p:extLst>
      <p:ext uri="{BB962C8B-B14F-4D97-AF65-F5344CB8AC3E}">
        <p14:creationId xmlns:p14="http://schemas.microsoft.com/office/powerpoint/2010/main" val="1470276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u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3710E5-F4AE-4361-8EA0-67EFF0F2967F}" type="datetime3">
              <a:rPr lang="en-AU" smtClean="0"/>
              <a:t>15 November, 2023</a:t>
            </a:fld>
            <a:endParaRPr lang="en-AU" dirty="0"/>
          </a:p>
        </p:txBody>
      </p:sp>
      <p:sp>
        <p:nvSpPr>
          <p:cNvPr id="5" name="Footer Placeholder 4"/>
          <p:cNvSpPr>
            <a:spLocks noGrp="1"/>
          </p:cNvSpPr>
          <p:nvPr>
            <p:ph type="ftr" sz="quarter" idx="11"/>
          </p:nvPr>
        </p:nvSpPr>
        <p:spPr/>
        <p:txBody>
          <a:bodyPr/>
          <a:lstStyle/>
          <a:p>
            <a:r>
              <a:rPr lang="en-AU" dirty="0"/>
              <a:t>Wollongong City Council</a:t>
            </a:r>
          </a:p>
        </p:txBody>
      </p:sp>
      <p:sp>
        <p:nvSpPr>
          <p:cNvPr id="6" name="Slide Number Placeholder 5"/>
          <p:cNvSpPr>
            <a:spLocks noGrp="1"/>
          </p:cNvSpPr>
          <p:nvPr>
            <p:ph type="sldNum" sz="quarter" idx="12"/>
          </p:nvPr>
        </p:nvSpPr>
        <p:spPr/>
        <p:txBody>
          <a:bodyPr/>
          <a:lstStyle>
            <a:lvl1pPr>
              <a:defRPr sz="1000"/>
            </a:lvl1pPr>
          </a:lstStyle>
          <a:p>
            <a:r>
              <a:rPr lang="en-AU" dirty="0"/>
              <a:t>SLIDE </a:t>
            </a:r>
            <a:fld id="{C370F02A-9AD5-4F84-810A-0492CE82D3C6}" type="slidenum">
              <a:rPr lang="en-AU" smtClean="0"/>
              <a:pPr/>
              <a:t>‹#›</a:t>
            </a:fld>
            <a:r>
              <a:rPr lang="en-AU" dirty="0"/>
              <a:t> of ** SLIDES</a:t>
            </a:r>
          </a:p>
        </p:txBody>
      </p:sp>
      <p:sp>
        <p:nvSpPr>
          <p:cNvPr id="7" name="Title Placeholder 1"/>
          <p:cNvSpPr>
            <a:spLocks noGrp="1"/>
          </p:cNvSpPr>
          <p:nvPr>
            <p:ph type="title"/>
          </p:nvPr>
        </p:nvSpPr>
        <p:spPr>
          <a:xfrm>
            <a:off x="457200" y="987575"/>
            <a:ext cx="8229600" cy="2952328"/>
          </a:xfrm>
          <a:prstGeom prst="rect">
            <a:avLst/>
          </a:prstGeom>
        </p:spPr>
        <p:txBody>
          <a:bodyPr vert="horz" lIns="91440" tIns="45720" rIns="91440" bIns="45720" rtlCol="0" anchor="ctr">
            <a:normAutofit/>
          </a:bodyPr>
          <a:lstStyle/>
          <a:p>
            <a:r>
              <a:rPr lang="en-US"/>
              <a:t>Briefing Title</a:t>
            </a:r>
            <a:endParaRPr lang="en-AU"/>
          </a:p>
        </p:txBody>
      </p:sp>
    </p:spTree>
    <p:extLst>
      <p:ext uri="{BB962C8B-B14F-4D97-AF65-F5344CB8AC3E}">
        <p14:creationId xmlns:p14="http://schemas.microsoft.com/office/powerpoint/2010/main" val="544951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Blu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7544" y="987574"/>
            <a:ext cx="8208912" cy="3600400"/>
          </a:xfrm>
          <a:prstGeom prst="rect">
            <a:avLst/>
          </a:prstGeom>
          <a:noFill/>
        </p:spPr>
        <p:txBody>
          <a:bodyPr/>
          <a:lstStyle>
            <a:lvl1pPr marL="0" indent="0" algn="l">
              <a:buNone/>
              <a:defRPr sz="1800">
                <a:solidFill>
                  <a:schemeClr val="tx1"/>
                </a:solidFill>
                <a:latin typeface="DIN-Medium" panose="0200050303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here to edit</a:t>
            </a:r>
            <a:endParaRPr lang="en-AU"/>
          </a:p>
        </p:txBody>
      </p:sp>
      <p:sp>
        <p:nvSpPr>
          <p:cNvPr id="4" name="Date Placeholder 3"/>
          <p:cNvSpPr>
            <a:spLocks noGrp="1"/>
          </p:cNvSpPr>
          <p:nvPr>
            <p:ph type="dt" sz="half" idx="10"/>
          </p:nvPr>
        </p:nvSpPr>
        <p:spPr/>
        <p:txBody>
          <a:bodyPr/>
          <a:lstStyle/>
          <a:p>
            <a:fld id="{1D14496A-CD87-42C8-95E7-0CF7605F60DD}" type="datetime3">
              <a:rPr lang="en-AU" smtClean="0"/>
              <a:t>15 November, 2023</a:t>
            </a:fld>
            <a:endParaRPr lang="en-AU" dirty="0"/>
          </a:p>
        </p:txBody>
      </p:sp>
      <p:sp>
        <p:nvSpPr>
          <p:cNvPr id="5" name="Footer Placeholder 4"/>
          <p:cNvSpPr>
            <a:spLocks noGrp="1"/>
          </p:cNvSpPr>
          <p:nvPr>
            <p:ph type="ftr" sz="quarter" idx="11"/>
          </p:nvPr>
        </p:nvSpPr>
        <p:spPr/>
        <p:txBody>
          <a:bodyPr/>
          <a:lstStyle/>
          <a:p>
            <a:r>
              <a:rPr lang="en-AU" dirty="0"/>
              <a:t>Wollongong City Council</a:t>
            </a:r>
          </a:p>
        </p:txBody>
      </p:sp>
      <p:sp>
        <p:nvSpPr>
          <p:cNvPr id="6" name="Slide Number Placeholder 5"/>
          <p:cNvSpPr>
            <a:spLocks noGrp="1"/>
          </p:cNvSpPr>
          <p:nvPr>
            <p:ph type="sldNum" sz="quarter" idx="12"/>
          </p:nvPr>
        </p:nvSpPr>
        <p:spPr/>
        <p:txBody>
          <a:bodyPr/>
          <a:lstStyle>
            <a:lvl1pPr>
              <a:defRPr sz="1000"/>
            </a:lvl1pPr>
          </a:lstStyle>
          <a:p>
            <a:r>
              <a:rPr lang="en-AU" dirty="0"/>
              <a:t>SLIDE </a:t>
            </a:r>
            <a:fld id="{C84AE915-6A50-4BAE-BE1F-3CC0090F55DC}" type="slidenum">
              <a:rPr lang="en-AU" smtClean="0"/>
              <a:t>‹#›</a:t>
            </a:fld>
            <a:r>
              <a:rPr lang="en-AU" dirty="0"/>
              <a:t> of ** SLIDES</a:t>
            </a:r>
          </a:p>
        </p:txBody>
      </p:sp>
    </p:spTree>
    <p:extLst>
      <p:ext uri="{BB962C8B-B14F-4D97-AF65-F5344CB8AC3E}">
        <p14:creationId xmlns:p14="http://schemas.microsoft.com/office/powerpoint/2010/main" val="267555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ran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03B053-0258-4687-A9A4-27F5B9EB5529}" type="datetime3">
              <a:rPr lang="en-AU" smtClean="0"/>
              <a:t>15 November, 2023</a:t>
            </a:fld>
            <a:endParaRPr lang="en-AU" dirty="0"/>
          </a:p>
        </p:txBody>
      </p:sp>
      <p:sp>
        <p:nvSpPr>
          <p:cNvPr id="5" name="Footer Placeholder 4"/>
          <p:cNvSpPr>
            <a:spLocks noGrp="1"/>
          </p:cNvSpPr>
          <p:nvPr>
            <p:ph type="ftr" sz="quarter" idx="11"/>
          </p:nvPr>
        </p:nvSpPr>
        <p:spPr/>
        <p:txBody>
          <a:bodyPr/>
          <a:lstStyle/>
          <a:p>
            <a:r>
              <a:rPr lang="en-AU" dirty="0"/>
              <a:t>Wollongong City Council</a:t>
            </a:r>
          </a:p>
        </p:txBody>
      </p:sp>
      <p:sp>
        <p:nvSpPr>
          <p:cNvPr id="6" name="Slide Number Placeholder 5"/>
          <p:cNvSpPr>
            <a:spLocks noGrp="1"/>
          </p:cNvSpPr>
          <p:nvPr>
            <p:ph type="sldNum" sz="quarter" idx="12"/>
          </p:nvPr>
        </p:nvSpPr>
        <p:spPr/>
        <p:txBody>
          <a:bodyPr/>
          <a:lstStyle>
            <a:lvl1pPr>
              <a:defRPr sz="1000"/>
            </a:lvl1pPr>
          </a:lstStyle>
          <a:p>
            <a:r>
              <a:rPr lang="en-AU" dirty="0"/>
              <a:t>SLIDE </a:t>
            </a:r>
            <a:fld id="{C370F02A-9AD5-4F84-810A-0492CE82D3C6}" type="slidenum">
              <a:rPr lang="en-AU" smtClean="0"/>
              <a:pPr/>
              <a:t>‹#›</a:t>
            </a:fld>
            <a:r>
              <a:rPr lang="en-AU" dirty="0"/>
              <a:t> of ** SLIDES</a:t>
            </a:r>
          </a:p>
        </p:txBody>
      </p:sp>
      <p:sp>
        <p:nvSpPr>
          <p:cNvPr id="7" name="Title Placeholder 1"/>
          <p:cNvSpPr>
            <a:spLocks noGrp="1"/>
          </p:cNvSpPr>
          <p:nvPr>
            <p:ph type="title"/>
          </p:nvPr>
        </p:nvSpPr>
        <p:spPr>
          <a:xfrm>
            <a:off x="457200" y="987575"/>
            <a:ext cx="8229600" cy="2952328"/>
          </a:xfrm>
          <a:prstGeom prst="rect">
            <a:avLst/>
          </a:prstGeom>
        </p:spPr>
        <p:txBody>
          <a:bodyPr vert="horz" lIns="91440" tIns="45720" rIns="91440" bIns="45720" rtlCol="0" anchor="ctr">
            <a:normAutofit/>
          </a:bodyPr>
          <a:lstStyle/>
          <a:p>
            <a:r>
              <a:rPr lang="en-US"/>
              <a:t>Briefing Title</a:t>
            </a:r>
            <a:endParaRPr lang="en-AU"/>
          </a:p>
        </p:txBody>
      </p:sp>
    </p:spTree>
    <p:extLst>
      <p:ext uri="{BB962C8B-B14F-4D97-AF65-F5344CB8AC3E}">
        <p14:creationId xmlns:p14="http://schemas.microsoft.com/office/powerpoint/2010/main" val="350239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ee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842385-2E28-4D1C-9BAF-C2663952F74F}" type="datetime3">
              <a:rPr lang="en-AU" smtClean="0"/>
              <a:t>15 November, 2023</a:t>
            </a:fld>
            <a:endParaRPr lang="en-AU" dirty="0"/>
          </a:p>
        </p:txBody>
      </p:sp>
      <p:sp>
        <p:nvSpPr>
          <p:cNvPr id="5" name="Footer Placeholder 4"/>
          <p:cNvSpPr>
            <a:spLocks noGrp="1"/>
          </p:cNvSpPr>
          <p:nvPr>
            <p:ph type="ftr" sz="quarter" idx="11"/>
          </p:nvPr>
        </p:nvSpPr>
        <p:spPr/>
        <p:txBody>
          <a:bodyPr/>
          <a:lstStyle/>
          <a:p>
            <a:r>
              <a:rPr lang="en-AU" dirty="0"/>
              <a:t>Wollongong City Council</a:t>
            </a:r>
          </a:p>
        </p:txBody>
      </p:sp>
      <p:sp>
        <p:nvSpPr>
          <p:cNvPr id="6" name="Slide Number Placeholder 5"/>
          <p:cNvSpPr>
            <a:spLocks noGrp="1"/>
          </p:cNvSpPr>
          <p:nvPr>
            <p:ph type="sldNum" sz="quarter" idx="12"/>
          </p:nvPr>
        </p:nvSpPr>
        <p:spPr/>
        <p:txBody>
          <a:bodyPr/>
          <a:lstStyle>
            <a:lvl1pPr>
              <a:defRPr sz="1000"/>
            </a:lvl1pPr>
          </a:lstStyle>
          <a:p>
            <a:r>
              <a:rPr lang="en-AU" dirty="0"/>
              <a:t>SLIDE </a:t>
            </a:r>
            <a:fld id="{C370F02A-9AD5-4F84-810A-0492CE82D3C6}" type="slidenum">
              <a:rPr lang="en-AU" smtClean="0"/>
              <a:pPr/>
              <a:t>‹#›</a:t>
            </a:fld>
            <a:r>
              <a:rPr lang="en-AU" dirty="0"/>
              <a:t> of ** SLIDES</a:t>
            </a:r>
          </a:p>
        </p:txBody>
      </p:sp>
      <p:sp>
        <p:nvSpPr>
          <p:cNvPr id="7" name="Title Placeholder 1"/>
          <p:cNvSpPr>
            <a:spLocks noGrp="1"/>
          </p:cNvSpPr>
          <p:nvPr>
            <p:ph type="title"/>
          </p:nvPr>
        </p:nvSpPr>
        <p:spPr>
          <a:xfrm>
            <a:off x="457200" y="987575"/>
            <a:ext cx="8229600" cy="2952328"/>
          </a:xfrm>
          <a:prstGeom prst="rect">
            <a:avLst/>
          </a:prstGeom>
        </p:spPr>
        <p:txBody>
          <a:bodyPr vert="horz" lIns="91440" tIns="45720" rIns="91440" bIns="45720" rtlCol="0" anchor="ctr">
            <a:normAutofit/>
          </a:bodyPr>
          <a:lstStyle/>
          <a:p>
            <a:r>
              <a:rPr lang="en-US"/>
              <a:t>Briefing Title</a:t>
            </a:r>
            <a:endParaRPr lang="en-AU"/>
          </a:p>
        </p:txBody>
      </p:sp>
    </p:spTree>
    <p:extLst>
      <p:ext uri="{BB962C8B-B14F-4D97-AF65-F5344CB8AC3E}">
        <p14:creationId xmlns:p14="http://schemas.microsoft.com/office/powerpoint/2010/main" val="201681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Gree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7544" y="987574"/>
            <a:ext cx="8208912" cy="3600400"/>
          </a:xfrm>
          <a:prstGeom prst="rect">
            <a:avLst/>
          </a:prstGeom>
          <a:noFill/>
        </p:spPr>
        <p:txBody>
          <a:bodyPr/>
          <a:lstStyle>
            <a:lvl1pPr marL="0" indent="0" algn="l">
              <a:buNone/>
              <a:defRPr sz="1800">
                <a:solidFill>
                  <a:schemeClr val="tx1"/>
                </a:solidFill>
                <a:latin typeface="DIN-Medium" panose="0200050303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here to edit</a:t>
            </a:r>
            <a:endParaRPr lang="en-AU"/>
          </a:p>
        </p:txBody>
      </p:sp>
      <p:sp>
        <p:nvSpPr>
          <p:cNvPr id="4" name="Date Placeholder 3"/>
          <p:cNvSpPr>
            <a:spLocks noGrp="1"/>
          </p:cNvSpPr>
          <p:nvPr>
            <p:ph type="dt" sz="half" idx="10"/>
          </p:nvPr>
        </p:nvSpPr>
        <p:spPr/>
        <p:txBody>
          <a:bodyPr/>
          <a:lstStyle/>
          <a:p>
            <a:fld id="{F0237014-465E-4EF5-B176-32839D4608AA}" type="datetime3">
              <a:rPr lang="en-AU" smtClean="0"/>
              <a:t>15 November, 2023</a:t>
            </a:fld>
            <a:endParaRPr lang="en-AU" dirty="0"/>
          </a:p>
        </p:txBody>
      </p:sp>
      <p:sp>
        <p:nvSpPr>
          <p:cNvPr id="5" name="Footer Placeholder 4"/>
          <p:cNvSpPr>
            <a:spLocks noGrp="1"/>
          </p:cNvSpPr>
          <p:nvPr>
            <p:ph type="ftr" sz="quarter" idx="11"/>
          </p:nvPr>
        </p:nvSpPr>
        <p:spPr/>
        <p:txBody>
          <a:bodyPr/>
          <a:lstStyle/>
          <a:p>
            <a:r>
              <a:rPr lang="en-AU" dirty="0"/>
              <a:t>Wollongong City Council</a:t>
            </a:r>
          </a:p>
        </p:txBody>
      </p:sp>
      <p:sp>
        <p:nvSpPr>
          <p:cNvPr id="6" name="Slide Number Placeholder 5"/>
          <p:cNvSpPr>
            <a:spLocks noGrp="1"/>
          </p:cNvSpPr>
          <p:nvPr>
            <p:ph type="sldNum" sz="quarter" idx="12"/>
          </p:nvPr>
        </p:nvSpPr>
        <p:spPr/>
        <p:txBody>
          <a:bodyPr/>
          <a:lstStyle>
            <a:lvl1pPr>
              <a:defRPr sz="1000"/>
            </a:lvl1pPr>
          </a:lstStyle>
          <a:p>
            <a:r>
              <a:rPr lang="en-AU" dirty="0"/>
              <a:t>SLIDE </a:t>
            </a:r>
            <a:fld id="{C84AE915-6A50-4BAE-BE1F-3CC0090F55DC}" type="slidenum">
              <a:rPr lang="en-AU" smtClean="0"/>
              <a:t>‹#›</a:t>
            </a:fld>
            <a:r>
              <a:rPr lang="en-AU" dirty="0"/>
              <a:t> of ** SLIDES</a:t>
            </a:r>
          </a:p>
        </p:txBody>
      </p:sp>
    </p:spTree>
    <p:extLst>
      <p:ext uri="{BB962C8B-B14F-4D97-AF65-F5344CB8AC3E}">
        <p14:creationId xmlns:p14="http://schemas.microsoft.com/office/powerpoint/2010/main" val="10542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ran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4ECAF88-7A5F-4FE8-A4EF-4C803066A163}" type="datetime3">
              <a:rPr lang="en-AU" smtClean="0"/>
              <a:t>15 November, 2023</a:t>
            </a:fld>
            <a:endParaRPr lang="en-AU" dirty="0"/>
          </a:p>
        </p:txBody>
      </p:sp>
      <p:sp>
        <p:nvSpPr>
          <p:cNvPr id="5" name="Footer Placeholder 4"/>
          <p:cNvSpPr>
            <a:spLocks noGrp="1"/>
          </p:cNvSpPr>
          <p:nvPr>
            <p:ph type="ftr" sz="quarter" idx="11"/>
          </p:nvPr>
        </p:nvSpPr>
        <p:spPr/>
        <p:txBody>
          <a:bodyPr/>
          <a:lstStyle/>
          <a:p>
            <a:r>
              <a:rPr lang="en-AU" dirty="0"/>
              <a:t>Wollongong City Council</a:t>
            </a:r>
          </a:p>
        </p:txBody>
      </p:sp>
      <p:sp>
        <p:nvSpPr>
          <p:cNvPr id="6" name="Slide Number Placeholder 5"/>
          <p:cNvSpPr>
            <a:spLocks noGrp="1"/>
          </p:cNvSpPr>
          <p:nvPr>
            <p:ph type="sldNum" sz="quarter" idx="12"/>
          </p:nvPr>
        </p:nvSpPr>
        <p:spPr/>
        <p:txBody>
          <a:bodyPr/>
          <a:lstStyle>
            <a:lvl1pPr>
              <a:defRPr sz="1000"/>
            </a:lvl1pPr>
          </a:lstStyle>
          <a:p>
            <a:r>
              <a:rPr lang="en-AU" dirty="0"/>
              <a:t>SLIDE </a:t>
            </a:r>
            <a:fld id="{C370F02A-9AD5-4F84-810A-0492CE82D3C6}" type="slidenum">
              <a:rPr lang="en-AU" smtClean="0"/>
              <a:pPr/>
              <a:t>‹#›</a:t>
            </a:fld>
            <a:r>
              <a:rPr lang="en-AU" dirty="0"/>
              <a:t> of ** SLIDES</a:t>
            </a:r>
          </a:p>
        </p:txBody>
      </p:sp>
      <p:sp>
        <p:nvSpPr>
          <p:cNvPr id="7" name="Title Placeholder 1"/>
          <p:cNvSpPr>
            <a:spLocks noGrp="1"/>
          </p:cNvSpPr>
          <p:nvPr>
            <p:ph type="title"/>
          </p:nvPr>
        </p:nvSpPr>
        <p:spPr>
          <a:xfrm>
            <a:off x="457200" y="987575"/>
            <a:ext cx="8229600" cy="2952328"/>
          </a:xfrm>
          <a:prstGeom prst="rect">
            <a:avLst/>
          </a:prstGeom>
        </p:spPr>
        <p:txBody>
          <a:bodyPr vert="horz" lIns="91440" tIns="45720" rIns="91440" bIns="45720" rtlCol="0" anchor="ctr">
            <a:normAutofit/>
          </a:bodyPr>
          <a:lstStyle/>
          <a:p>
            <a:r>
              <a:rPr lang="en-US"/>
              <a:t>Briefing Title</a:t>
            </a:r>
            <a:endParaRPr lang="en-AU"/>
          </a:p>
        </p:txBody>
      </p:sp>
    </p:spTree>
    <p:extLst>
      <p:ext uri="{BB962C8B-B14F-4D97-AF65-F5344CB8AC3E}">
        <p14:creationId xmlns:p14="http://schemas.microsoft.com/office/powerpoint/2010/main" val="237374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rang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7544" y="987574"/>
            <a:ext cx="8208912" cy="3600400"/>
          </a:xfrm>
          <a:prstGeom prst="rect">
            <a:avLst/>
          </a:prstGeom>
          <a:noFill/>
        </p:spPr>
        <p:txBody>
          <a:bodyPr/>
          <a:lstStyle>
            <a:lvl1pPr marL="0" indent="0" algn="l">
              <a:buNone/>
              <a:defRPr sz="1800">
                <a:solidFill>
                  <a:schemeClr val="tx1"/>
                </a:solidFill>
                <a:latin typeface="DIN-Medium" panose="0200050303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here to edit</a:t>
            </a:r>
            <a:endParaRPr lang="en-AU"/>
          </a:p>
        </p:txBody>
      </p:sp>
      <p:sp>
        <p:nvSpPr>
          <p:cNvPr id="4" name="Date Placeholder 3"/>
          <p:cNvSpPr>
            <a:spLocks noGrp="1"/>
          </p:cNvSpPr>
          <p:nvPr>
            <p:ph type="dt" sz="half" idx="10"/>
          </p:nvPr>
        </p:nvSpPr>
        <p:spPr/>
        <p:txBody>
          <a:bodyPr/>
          <a:lstStyle/>
          <a:p>
            <a:fld id="{E3BDBF8B-AFA3-4385-B99F-1CF14FD92670}" type="datetime3">
              <a:rPr lang="en-AU" smtClean="0"/>
              <a:t>15 November, 2023</a:t>
            </a:fld>
            <a:endParaRPr lang="en-AU" dirty="0"/>
          </a:p>
        </p:txBody>
      </p:sp>
      <p:sp>
        <p:nvSpPr>
          <p:cNvPr id="5" name="Footer Placeholder 4"/>
          <p:cNvSpPr>
            <a:spLocks noGrp="1"/>
          </p:cNvSpPr>
          <p:nvPr>
            <p:ph type="ftr" sz="quarter" idx="11"/>
          </p:nvPr>
        </p:nvSpPr>
        <p:spPr/>
        <p:txBody>
          <a:bodyPr/>
          <a:lstStyle/>
          <a:p>
            <a:r>
              <a:rPr lang="en-AU" dirty="0"/>
              <a:t>Wollongong City Council</a:t>
            </a:r>
          </a:p>
        </p:txBody>
      </p:sp>
      <p:sp>
        <p:nvSpPr>
          <p:cNvPr id="6" name="Slide Number Placeholder 5"/>
          <p:cNvSpPr>
            <a:spLocks noGrp="1"/>
          </p:cNvSpPr>
          <p:nvPr>
            <p:ph type="sldNum" sz="quarter" idx="12"/>
          </p:nvPr>
        </p:nvSpPr>
        <p:spPr/>
        <p:txBody>
          <a:bodyPr/>
          <a:lstStyle>
            <a:lvl1pPr>
              <a:defRPr sz="1000"/>
            </a:lvl1pPr>
          </a:lstStyle>
          <a:p>
            <a:r>
              <a:rPr lang="en-AU" dirty="0"/>
              <a:t>SLIDE </a:t>
            </a:r>
            <a:fld id="{C84AE915-6A50-4BAE-BE1F-3CC0090F55DC}" type="slidenum">
              <a:rPr lang="en-AU" smtClean="0"/>
              <a:t>‹#›</a:t>
            </a:fld>
            <a:r>
              <a:rPr lang="en-AU" dirty="0"/>
              <a:t> of ** SLIDES</a:t>
            </a:r>
          </a:p>
        </p:txBody>
      </p:sp>
    </p:spTree>
    <p:extLst>
      <p:ext uri="{BB962C8B-B14F-4D97-AF65-F5344CB8AC3E}">
        <p14:creationId xmlns:p14="http://schemas.microsoft.com/office/powerpoint/2010/main" val="271193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Gre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1D6375-E4F2-4011-A7DA-EDD3B652C168}" type="datetime3">
              <a:rPr lang="en-AU" smtClean="0"/>
              <a:t>15 November, 2023</a:t>
            </a:fld>
            <a:endParaRPr lang="en-AU" dirty="0"/>
          </a:p>
        </p:txBody>
      </p:sp>
      <p:sp>
        <p:nvSpPr>
          <p:cNvPr id="5" name="Footer Placeholder 4"/>
          <p:cNvSpPr>
            <a:spLocks noGrp="1"/>
          </p:cNvSpPr>
          <p:nvPr>
            <p:ph type="ftr" sz="quarter" idx="11"/>
          </p:nvPr>
        </p:nvSpPr>
        <p:spPr/>
        <p:txBody>
          <a:bodyPr/>
          <a:lstStyle/>
          <a:p>
            <a:r>
              <a:rPr lang="en-AU" dirty="0"/>
              <a:t>Wollongong City Council</a:t>
            </a:r>
          </a:p>
        </p:txBody>
      </p:sp>
      <p:sp>
        <p:nvSpPr>
          <p:cNvPr id="6" name="Slide Number Placeholder 5"/>
          <p:cNvSpPr>
            <a:spLocks noGrp="1"/>
          </p:cNvSpPr>
          <p:nvPr>
            <p:ph type="sldNum" sz="quarter" idx="12"/>
          </p:nvPr>
        </p:nvSpPr>
        <p:spPr/>
        <p:txBody>
          <a:bodyPr/>
          <a:lstStyle>
            <a:lvl1pPr>
              <a:defRPr sz="1000"/>
            </a:lvl1pPr>
          </a:lstStyle>
          <a:p>
            <a:r>
              <a:rPr lang="en-AU" dirty="0"/>
              <a:t>SLIDE </a:t>
            </a:r>
            <a:fld id="{C370F02A-9AD5-4F84-810A-0492CE82D3C6}" type="slidenum">
              <a:rPr lang="en-AU" smtClean="0"/>
              <a:pPr/>
              <a:t>‹#›</a:t>
            </a:fld>
            <a:r>
              <a:rPr lang="en-AU" dirty="0"/>
              <a:t> of ** SLIDES</a:t>
            </a:r>
          </a:p>
        </p:txBody>
      </p:sp>
      <p:sp>
        <p:nvSpPr>
          <p:cNvPr id="7" name="Title Placeholder 1"/>
          <p:cNvSpPr>
            <a:spLocks noGrp="1"/>
          </p:cNvSpPr>
          <p:nvPr>
            <p:ph type="title"/>
          </p:nvPr>
        </p:nvSpPr>
        <p:spPr>
          <a:xfrm>
            <a:off x="457200" y="987575"/>
            <a:ext cx="8229600" cy="2952328"/>
          </a:xfrm>
          <a:prstGeom prst="rect">
            <a:avLst/>
          </a:prstGeom>
        </p:spPr>
        <p:txBody>
          <a:bodyPr vert="horz" lIns="91440" tIns="45720" rIns="91440" bIns="45720" rtlCol="0" anchor="ctr">
            <a:normAutofit/>
          </a:bodyPr>
          <a:lstStyle/>
          <a:p>
            <a:r>
              <a:rPr lang="en-US"/>
              <a:t>Briefing Title</a:t>
            </a:r>
            <a:endParaRPr lang="en-AU"/>
          </a:p>
        </p:txBody>
      </p:sp>
    </p:spTree>
    <p:extLst>
      <p:ext uri="{BB962C8B-B14F-4D97-AF65-F5344CB8AC3E}">
        <p14:creationId xmlns:p14="http://schemas.microsoft.com/office/powerpoint/2010/main" val="1776666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Gre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7544" y="987574"/>
            <a:ext cx="8208912" cy="3600400"/>
          </a:xfrm>
          <a:prstGeom prst="rect">
            <a:avLst/>
          </a:prstGeom>
          <a:noFill/>
        </p:spPr>
        <p:txBody>
          <a:bodyPr/>
          <a:lstStyle>
            <a:lvl1pPr marL="0" indent="0" algn="l">
              <a:buNone/>
              <a:defRPr sz="1800">
                <a:solidFill>
                  <a:schemeClr val="tx1"/>
                </a:solidFill>
                <a:latin typeface="DIN-Medium" panose="0200050303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here to edit</a:t>
            </a:r>
            <a:endParaRPr lang="en-AU"/>
          </a:p>
        </p:txBody>
      </p:sp>
      <p:sp>
        <p:nvSpPr>
          <p:cNvPr id="4" name="Date Placeholder 3"/>
          <p:cNvSpPr>
            <a:spLocks noGrp="1"/>
          </p:cNvSpPr>
          <p:nvPr>
            <p:ph type="dt" sz="half" idx="10"/>
          </p:nvPr>
        </p:nvSpPr>
        <p:spPr/>
        <p:txBody>
          <a:bodyPr/>
          <a:lstStyle/>
          <a:p>
            <a:fld id="{5F1FCE4E-6101-47DB-BE18-2BA7CBBEDF01}" type="datetime3">
              <a:rPr lang="en-AU" smtClean="0"/>
              <a:t>15 November, 2023</a:t>
            </a:fld>
            <a:endParaRPr lang="en-AU" dirty="0"/>
          </a:p>
        </p:txBody>
      </p:sp>
      <p:sp>
        <p:nvSpPr>
          <p:cNvPr id="5" name="Footer Placeholder 4"/>
          <p:cNvSpPr>
            <a:spLocks noGrp="1"/>
          </p:cNvSpPr>
          <p:nvPr>
            <p:ph type="ftr" sz="quarter" idx="11"/>
          </p:nvPr>
        </p:nvSpPr>
        <p:spPr/>
        <p:txBody>
          <a:bodyPr/>
          <a:lstStyle/>
          <a:p>
            <a:r>
              <a:rPr lang="en-AU" dirty="0"/>
              <a:t>Wollongong City Council</a:t>
            </a:r>
          </a:p>
        </p:txBody>
      </p:sp>
      <p:sp>
        <p:nvSpPr>
          <p:cNvPr id="6" name="Slide Number Placeholder 5"/>
          <p:cNvSpPr>
            <a:spLocks noGrp="1"/>
          </p:cNvSpPr>
          <p:nvPr>
            <p:ph type="sldNum" sz="quarter" idx="12"/>
          </p:nvPr>
        </p:nvSpPr>
        <p:spPr/>
        <p:txBody>
          <a:bodyPr/>
          <a:lstStyle>
            <a:lvl1pPr>
              <a:defRPr sz="1000"/>
            </a:lvl1pPr>
          </a:lstStyle>
          <a:p>
            <a:r>
              <a:rPr lang="en-AU" dirty="0"/>
              <a:t>SLIDE </a:t>
            </a:r>
            <a:fld id="{C84AE915-6A50-4BAE-BE1F-3CC0090F55DC}" type="slidenum">
              <a:rPr lang="en-AU" smtClean="0"/>
              <a:t>‹#›</a:t>
            </a:fld>
            <a:r>
              <a:rPr lang="en-AU" dirty="0"/>
              <a:t> of ** SLIDES</a:t>
            </a:r>
          </a:p>
        </p:txBody>
      </p:sp>
    </p:spTree>
    <p:extLst>
      <p:ext uri="{BB962C8B-B14F-4D97-AF65-F5344CB8AC3E}">
        <p14:creationId xmlns:p14="http://schemas.microsoft.com/office/powerpoint/2010/main" val="3446594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987575"/>
            <a:ext cx="8229600" cy="2952328"/>
          </a:xfrm>
          <a:prstGeom prst="rect">
            <a:avLst/>
          </a:prstGeom>
        </p:spPr>
        <p:txBody>
          <a:bodyPr vert="horz" lIns="91440" tIns="45720" rIns="91440" bIns="45720" rtlCol="0" anchor="ctr">
            <a:normAutofit/>
          </a:bodyPr>
          <a:lstStyle/>
          <a:p>
            <a:r>
              <a:rPr lang="en-US"/>
              <a:t>Briefing Title</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aseline="0">
                <a:solidFill>
                  <a:schemeClr val="bg1"/>
                </a:solidFill>
                <a:latin typeface="DIN-Medium" panose="02000503030000020004" pitchFamily="2" charset="0"/>
              </a:defRPr>
            </a:lvl1pPr>
          </a:lstStyle>
          <a:p>
            <a:fld id="{5B48A480-5E65-44AA-AD7D-6F3F5566AF13}" type="datetime3">
              <a:rPr lang="en-AU" smtClean="0"/>
              <a:t>15 November, 2023</a:t>
            </a:fld>
            <a:endParaRPr lang="en-AU"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aseline="0">
                <a:solidFill>
                  <a:schemeClr val="bg1"/>
                </a:solidFill>
                <a:latin typeface="DIN-Medium" panose="02000503030000020004" pitchFamily="2" charset="0"/>
              </a:defRPr>
            </a:lvl1pPr>
          </a:lstStyle>
          <a:p>
            <a:r>
              <a:rPr lang="en-AU" dirty="0"/>
              <a:t>Wollongong City Council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000" baseline="0">
                <a:solidFill>
                  <a:schemeClr val="tx1"/>
                </a:solidFill>
                <a:latin typeface="DIN-Medium" panose="02000503030000020004" pitchFamily="2" charset="0"/>
              </a:defRPr>
            </a:lvl1pPr>
          </a:lstStyle>
          <a:p>
            <a:r>
              <a:rPr lang="en-AU" dirty="0"/>
              <a:t>  SLIDE </a:t>
            </a:r>
            <a:fld id="{8899A317-3190-4A90-A819-61CBDC90456D}" type="slidenum">
              <a:rPr lang="en-AU" smtClean="0"/>
              <a:t>‹#›</a:t>
            </a:fld>
            <a:r>
              <a:rPr lang="en-AU" dirty="0"/>
              <a:t> of ** SLIDES</a:t>
            </a:r>
          </a:p>
        </p:txBody>
      </p:sp>
    </p:spTree>
    <p:extLst>
      <p:ext uri="{BB962C8B-B14F-4D97-AF65-F5344CB8AC3E}">
        <p14:creationId xmlns:p14="http://schemas.microsoft.com/office/powerpoint/2010/main" val="3048887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hf sldNum="0" hdr="0" ftr="0" dt="0"/>
  <p:txStyles>
    <p:titleStyle>
      <a:lvl1pPr algn="ctr" defTabSz="914400" rtl="0" eaLnBrk="1" latinLnBrk="0" hangingPunct="1">
        <a:spcBef>
          <a:spcPct val="0"/>
        </a:spcBef>
        <a:buNone/>
        <a:defRPr sz="4400" kern="1200">
          <a:solidFill>
            <a:schemeClr val="tx1"/>
          </a:solidFill>
          <a:latin typeface="DIN-Medium" panose="0200050303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B0F0">
            <a:alpha val="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987575"/>
            <a:ext cx="8229600" cy="2952328"/>
          </a:xfrm>
          <a:prstGeom prst="rect">
            <a:avLst/>
          </a:prstGeom>
        </p:spPr>
        <p:txBody>
          <a:bodyPr vert="horz" lIns="91440" tIns="45720" rIns="91440" bIns="45720" rtlCol="0" anchor="ctr">
            <a:normAutofit/>
          </a:bodyPr>
          <a:lstStyle/>
          <a:p>
            <a:r>
              <a:rPr lang="en-US"/>
              <a:t>Briefing Title</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aseline="0">
                <a:solidFill>
                  <a:schemeClr val="bg1"/>
                </a:solidFill>
                <a:latin typeface="DIN-Medium" panose="02000503030000020004" pitchFamily="2" charset="0"/>
              </a:defRPr>
            </a:lvl1pPr>
          </a:lstStyle>
          <a:p>
            <a:fld id="{48129ED1-F882-42B5-81B2-95C9C756B8B5}" type="datetime3">
              <a:rPr lang="en-AU" smtClean="0"/>
              <a:t>15 November, 2023</a:t>
            </a:fld>
            <a:endParaRPr lang="en-AU"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aseline="0">
                <a:solidFill>
                  <a:schemeClr val="bg1"/>
                </a:solidFill>
                <a:latin typeface="DIN-Medium" panose="02000503030000020004" pitchFamily="2" charset="0"/>
              </a:defRPr>
            </a:lvl1pPr>
          </a:lstStyle>
          <a:p>
            <a:r>
              <a:rPr lang="en-AU" dirty="0"/>
              <a:t>Wollongong City Council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000" baseline="0">
                <a:solidFill>
                  <a:schemeClr val="tx1"/>
                </a:solidFill>
                <a:latin typeface="DIN-Medium" panose="02000503030000020004" pitchFamily="2" charset="0"/>
              </a:defRPr>
            </a:lvl1pPr>
          </a:lstStyle>
          <a:p>
            <a:r>
              <a:rPr lang="en-AU" dirty="0"/>
              <a:t>  SLIDE </a:t>
            </a:r>
            <a:fld id="{8899A317-3190-4A90-A819-61CBDC90456D}" type="slidenum">
              <a:rPr lang="en-AU" smtClean="0"/>
              <a:t>‹#›</a:t>
            </a:fld>
            <a:r>
              <a:rPr lang="en-AU" dirty="0"/>
              <a:t> of ** SLIDES</a:t>
            </a:r>
          </a:p>
        </p:txBody>
      </p:sp>
    </p:spTree>
    <p:extLst>
      <p:ext uri="{BB962C8B-B14F-4D97-AF65-F5344CB8AC3E}">
        <p14:creationId xmlns:p14="http://schemas.microsoft.com/office/powerpoint/2010/main" val="2900968229"/>
      </p:ext>
    </p:extLst>
  </p:cSld>
  <p:clrMap bg1="lt1" tx1="dk1" bg2="lt2" tx2="dk2" accent1="accent1" accent2="accent2" accent3="accent3" accent4="accent4" accent5="accent5" accent6="accent6" hlink="hlink" folHlink="folHlink"/>
  <p:sldLayoutIdLst>
    <p:sldLayoutId id="2147483652" r:id="rId1"/>
    <p:sldLayoutId id="2147483653" r:id="rId2"/>
  </p:sldLayoutIdLst>
  <p:hf sldNum="0" hdr="0" ftr="0" dt="0"/>
  <p:txStyles>
    <p:titleStyle>
      <a:lvl1pPr algn="ctr" defTabSz="914400" rtl="0" eaLnBrk="1" latinLnBrk="0" hangingPunct="1">
        <a:spcBef>
          <a:spcPct val="0"/>
        </a:spcBef>
        <a:buNone/>
        <a:defRPr sz="4400" kern="1200">
          <a:solidFill>
            <a:schemeClr val="tx1"/>
          </a:solidFill>
          <a:latin typeface="DIN-Medium" panose="0200050303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B0F0">
            <a:alpha val="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987575"/>
            <a:ext cx="8229600" cy="2952328"/>
          </a:xfrm>
          <a:prstGeom prst="rect">
            <a:avLst/>
          </a:prstGeom>
        </p:spPr>
        <p:txBody>
          <a:bodyPr vert="horz" lIns="91440" tIns="45720" rIns="91440" bIns="45720" rtlCol="0" anchor="ctr">
            <a:normAutofit/>
          </a:bodyPr>
          <a:lstStyle/>
          <a:p>
            <a:r>
              <a:rPr lang="en-US"/>
              <a:t>Briefing Title</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aseline="0">
                <a:solidFill>
                  <a:schemeClr val="bg1"/>
                </a:solidFill>
                <a:latin typeface="DIN-Medium" panose="02000503030000020004" pitchFamily="2" charset="0"/>
              </a:defRPr>
            </a:lvl1pPr>
          </a:lstStyle>
          <a:p>
            <a:fld id="{2D2F6226-7872-4138-A8A0-340C1EBCEB83}" type="datetime3">
              <a:rPr lang="en-AU" smtClean="0"/>
              <a:t>15 November, 2023</a:t>
            </a:fld>
            <a:endParaRPr lang="en-AU"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aseline="0">
                <a:solidFill>
                  <a:schemeClr val="bg1"/>
                </a:solidFill>
                <a:latin typeface="DIN-Medium" panose="02000503030000020004" pitchFamily="2" charset="0"/>
              </a:defRPr>
            </a:lvl1pPr>
          </a:lstStyle>
          <a:p>
            <a:r>
              <a:rPr lang="en-AU" dirty="0"/>
              <a:t>Wollongong City Council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000" baseline="0">
                <a:solidFill>
                  <a:schemeClr val="tx1"/>
                </a:solidFill>
                <a:latin typeface="DIN-Medium" panose="02000503030000020004" pitchFamily="2" charset="0"/>
              </a:defRPr>
            </a:lvl1pPr>
          </a:lstStyle>
          <a:p>
            <a:r>
              <a:rPr lang="en-AU" dirty="0"/>
              <a:t>  SLIDE </a:t>
            </a:r>
            <a:fld id="{8899A317-3190-4A90-A819-61CBDC90456D}" type="slidenum">
              <a:rPr lang="en-AU" smtClean="0"/>
              <a:t>‹#›</a:t>
            </a:fld>
            <a:r>
              <a:rPr lang="en-AU" dirty="0"/>
              <a:t> of ** SLIDES</a:t>
            </a:r>
          </a:p>
        </p:txBody>
      </p:sp>
    </p:spTree>
    <p:extLst>
      <p:ext uri="{BB962C8B-B14F-4D97-AF65-F5344CB8AC3E}">
        <p14:creationId xmlns:p14="http://schemas.microsoft.com/office/powerpoint/2010/main" val="493073444"/>
      </p:ext>
    </p:extLst>
  </p:cSld>
  <p:clrMap bg1="lt1" tx1="dk1" bg2="lt2" tx2="dk2" accent1="accent1" accent2="accent2" accent3="accent3" accent4="accent4" accent5="accent5" accent6="accent6" hlink="hlink" folHlink="folHlink"/>
  <p:sldLayoutIdLst>
    <p:sldLayoutId id="2147483655" r:id="rId1"/>
    <p:sldLayoutId id="2147483656" r:id="rId2"/>
  </p:sldLayoutIdLst>
  <p:hf sldNum="0" hdr="0" ftr="0" dt="0"/>
  <p:txStyles>
    <p:titleStyle>
      <a:lvl1pPr algn="ctr" defTabSz="914400" rtl="0" eaLnBrk="1" latinLnBrk="0" hangingPunct="1">
        <a:spcBef>
          <a:spcPct val="0"/>
        </a:spcBef>
        <a:buNone/>
        <a:defRPr sz="4400" kern="1200">
          <a:solidFill>
            <a:schemeClr val="tx1"/>
          </a:solidFill>
          <a:latin typeface="DIN-Medium" panose="0200050303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B0F0">
            <a:alpha val="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987575"/>
            <a:ext cx="8229600" cy="2952328"/>
          </a:xfrm>
          <a:prstGeom prst="rect">
            <a:avLst/>
          </a:prstGeom>
        </p:spPr>
        <p:txBody>
          <a:bodyPr vert="horz" lIns="91440" tIns="45720" rIns="91440" bIns="45720" rtlCol="0" anchor="ctr">
            <a:normAutofit/>
          </a:bodyPr>
          <a:lstStyle/>
          <a:p>
            <a:r>
              <a:rPr lang="en-US"/>
              <a:t>Briefing Title</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aseline="0">
                <a:solidFill>
                  <a:schemeClr val="bg1"/>
                </a:solidFill>
                <a:latin typeface="DIN-Medium" panose="02000503030000020004" pitchFamily="2" charset="0"/>
              </a:defRPr>
            </a:lvl1pPr>
          </a:lstStyle>
          <a:p>
            <a:fld id="{8B17CE47-291E-44BA-887D-055C07844B83}" type="datetime3">
              <a:rPr lang="en-AU" smtClean="0"/>
              <a:t>15 November, 2023</a:t>
            </a:fld>
            <a:endParaRPr lang="en-AU"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aseline="0">
                <a:solidFill>
                  <a:schemeClr val="bg1"/>
                </a:solidFill>
                <a:latin typeface="DIN-Medium" panose="02000503030000020004" pitchFamily="2" charset="0"/>
              </a:defRPr>
            </a:lvl1pPr>
          </a:lstStyle>
          <a:p>
            <a:r>
              <a:rPr lang="en-AU" dirty="0"/>
              <a:t>Wollongong City Council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000" baseline="0">
                <a:solidFill>
                  <a:schemeClr val="tx1"/>
                </a:solidFill>
                <a:latin typeface="DIN-Medium" panose="02000503030000020004" pitchFamily="2" charset="0"/>
              </a:defRPr>
            </a:lvl1pPr>
          </a:lstStyle>
          <a:p>
            <a:r>
              <a:rPr lang="en-AU" dirty="0"/>
              <a:t>  SLIDE </a:t>
            </a:r>
            <a:fld id="{8899A317-3190-4A90-A819-61CBDC90456D}" type="slidenum">
              <a:rPr lang="en-AU" smtClean="0"/>
              <a:t>‹#›</a:t>
            </a:fld>
            <a:r>
              <a:rPr lang="en-AU" dirty="0"/>
              <a:t> of ** SLIDES</a:t>
            </a:r>
          </a:p>
        </p:txBody>
      </p:sp>
    </p:spTree>
    <p:extLst>
      <p:ext uri="{BB962C8B-B14F-4D97-AF65-F5344CB8AC3E}">
        <p14:creationId xmlns:p14="http://schemas.microsoft.com/office/powerpoint/2010/main" val="3274305744"/>
      </p:ext>
    </p:extLst>
  </p:cSld>
  <p:clrMap bg1="lt1" tx1="dk1" bg2="lt2" tx2="dk2" accent1="accent1" accent2="accent2" accent3="accent3" accent4="accent4" accent5="accent5" accent6="accent6" hlink="hlink" folHlink="folHlink"/>
  <p:sldLayoutIdLst>
    <p:sldLayoutId id="2147483658" r:id="rId1"/>
    <p:sldLayoutId id="2147483659" r:id="rId2"/>
  </p:sldLayoutIdLst>
  <p:hf sldNum="0" hdr="0" ftr="0" dt="0"/>
  <p:txStyles>
    <p:titleStyle>
      <a:lvl1pPr algn="ctr" defTabSz="914400" rtl="0" eaLnBrk="1" latinLnBrk="0" hangingPunct="1">
        <a:spcBef>
          <a:spcPct val="0"/>
        </a:spcBef>
        <a:buNone/>
        <a:defRPr sz="4400" kern="1200">
          <a:solidFill>
            <a:schemeClr val="tx1"/>
          </a:solidFill>
          <a:latin typeface="DIN-Medium" panose="0200050303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CAB9BF-9C5D-D531-5736-85B7EB490FBF}"/>
              </a:ext>
            </a:extLst>
          </p:cNvPr>
          <p:cNvSpPr>
            <a:spLocks noGrp="1"/>
          </p:cNvSpPr>
          <p:nvPr>
            <p:ph type="title"/>
          </p:nvPr>
        </p:nvSpPr>
        <p:spPr>
          <a:xfrm>
            <a:off x="0" y="793750"/>
            <a:ext cx="9144000" cy="3973513"/>
          </a:xfrm>
          <a:solidFill>
            <a:srgbClr val="00B0F0"/>
          </a:solidFill>
        </p:spPr>
        <p:txBody>
          <a:bodyPr>
            <a:normAutofit/>
          </a:bodyPr>
          <a:lstStyle/>
          <a:p>
            <a:r>
              <a:rPr lang="en-AU" sz="6000" dirty="0">
                <a:solidFill>
                  <a:schemeClr val="bg1"/>
                </a:solidFill>
              </a:rPr>
              <a:t>BONNIE VALE : </a:t>
            </a:r>
            <a:br>
              <a:rPr lang="en-AU" sz="6000" dirty="0">
                <a:solidFill>
                  <a:schemeClr val="bg1"/>
                </a:solidFill>
              </a:rPr>
            </a:br>
            <a:r>
              <a:rPr lang="en-AU" sz="6000" dirty="0">
                <a:solidFill>
                  <a:schemeClr val="bg1"/>
                </a:solidFill>
              </a:rPr>
              <a:t>ART, PHOTOS &amp; ORAL HISTORIES</a:t>
            </a:r>
            <a:br>
              <a:rPr lang="en-AU" sz="4400" dirty="0">
                <a:solidFill>
                  <a:schemeClr val="bg1"/>
                </a:solidFill>
              </a:rPr>
            </a:br>
            <a:r>
              <a:rPr lang="en-AU" sz="2700" dirty="0">
                <a:solidFill>
                  <a:schemeClr val="bg1"/>
                </a:solidFill>
              </a:rPr>
              <a:t>An exhibition and event at Wollongong City Library</a:t>
            </a:r>
          </a:p>
        </p:txBody>
      </p:sp>
    </p:spTree>
    <p:extLst>
      <p:ext uri="{BB962C8B-B14F-4D97-AF65-F5344CB8AC3E}">
        <p14:creationId xmlns:p14="http://schemas.microsoft.com/office/powerpoint/2010/main" val="939215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5D44F7-F05B-ADE4-82AA-74A32E9D9A26}"/>
              </a:ext>
            </a:extLst>
          </p:cNvPr>
          <p:cNvSpPr>
            <a:spLocks noGrp="1"/>
          </p:cNvSpPr>
          <p:nvPr>
            <p:ph type="title"/>
          </p:nvPr>
        </p:nvSpPr>
        <p:spPr>
          <a:xfrm>
            <a:off x="0" y="796636"/>
            <a:ext cx="9144000" cy="3970627"/>
          </a:xfrm>
          <a:solidFill>
            <a:srgbClr val="00B0F0"/>
          </a:solidFill>
        </p:spPr>
        <p:txBody>
          <a:bodyPr/>
          <a:lstStyle/>
          <a:p>
            <a:br>
              <a:rPr lang="en-AU" sz="4400" dirty="0"/>
            </a:br>
            <a:endParaRPr lang="en-AU" dirty="0"/>
          </a:p>
        </p:txBody>
      </p:sp>
      <p:sp>
        <p:nvSpPr>
          <p:cNvPr id="7" name="Rectangle 6">
            <a:extLst>
              <a:ext uri="{FF2B5EF4-FFF2-40B4-BE49-F238E27FC236}">
                <a16:creationId xmlns:a16="http://schemas.microsoft.com/office/drawing/2014/main" id="{C6D9509A-DA5C-EFD5-A979-9DCE17B51A21}"/>
              </a:ext>
            </a:extLst>
          </p:cNvPr>
          <p:cNvSpPr/>
          <p:nvPr/>
        </p:nvSpPr>
        <p:spPr>
          <a:xfrm>
            <a:off x="345255" y="836360"/>
            <a:ext cx="8077201" cy="96493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The exhibition and talk brought together a local artist, archaeologist, images and oral histories from the library’s collection in an engaging cultural event.</a:t>
            </a:r>
          </a:p>
        </p:txBody>
      </p:sp>
      <p:pic>
        <p:nvPicPr>
          <p:cNvPr id="8" name="Picture 7" descr="A painting of a house&#10;&#10;Description automatically generated">
            <a:extLst>
              <a:ext uri="{FF2B5EF4-FFF2-40B4-BE49-F238E27FC236}">
                <a16:creationId xmlns:a16="http://schemas.microsoft.com/office/drawing/2014/main" id="{87B6C81E-3523-3464-958C-14E1D74030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57" y="1801298"/>
            <a:ext cx="3097003" cy="2334077"/>
          </a:xfrm>
          <a:prstGeom prst="rect">
            <a:avLst/>
          </a:prstGeom>
        </p:spPr>
      </p:pic>
      <p:pic>
        <p:nvPicPr>
          <p:cNvPr id="9" name="Picture 8" descr="A person holding a fish&#10;&#10;Description automatically generated">
            <a:extLst>
              <a:ext uri="{FF2B5EF4-FFF2-40B4-BE49-F238E27FC236}">
                <a16:creationId xmlns:a16="http://schemas.microsoft.com/office/drawing/2014/main" id="{DEB1FBB7-2257-8099-3389-7C3B1CC83B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37" b="9641"/>
          <a:stretch/>
        </p:blipFill>
        <p:spPr>
          <a:xfrm>
            <a:off x="3750692" y="2219293"/>
            <a:ext cx="1756489" cy="2368944"/>
          </a:xfrm>
          <a:prstGeom prst="rect">
            <a:avLst/>
          </a:prstGeom>
        </p:spPr>
      </p:pic>
      <p:pic>
        <p:nvPicPr>
          <p:cNvPr id="10" name="Picture 9">
            <a:extLst>
              <a:ext uri="{FF2B5EF4-FFF2-40B4-BE49-F238E27FC236}">
                <a16:creationId xmlns:a16="http://schemas.microsoft.com/office/drawing/2014/main" id="{EE9F71E7-2A96-5ABE-4291-8B49EE4C0FCD}"/>
              </a:ext>
            </a:extLst>
          </p:cNvPr>
          <p:cNvPicPr>
            <a:picLocks noChangeAspect="1"/>
          </p:cNvPicPr>
          <p:nvPr/>
        </p:nvPicPr>
        <p:blipFill>
          <a:blip r:embed="rId5"/>
          <a:stretch>
            <a:fillRect/>
          </a:stretch>
        </p:blipFill>
        <p:spPr>
          <a:xfrm>
            <a:off x="5957959" y="1906506"/>
            <a:ext cx="3114871" cy="2334077"/>
          </a:xfrm>
          <a:prstGeom prst="rect">
            <a:avLst/>
          </a:prstGeom>
        </p:spPr>
      </p:pic>
    </p:spTree>
    <p:extLst>
      <p:ext uri="{BB962C8B-B14F-4D97-AF65-F5344CB8AC3E}">
        <p14:creationId xmlns:p14="http://schemas.microsoft.com/office/powerpoint/2010/main" val="606760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5D44F7-F05B-ADE4-82AA-74A32E9D9A26}"/>
              </a:ext>
            </a:extLst>
          </p:cNvPr>
          <p:cNvSpPr>
            <a:spLocks noGrp="1"/>
          </p:cNvSpPr>
          <p:nvPr>
            <p:ph type="title"/>
          </p:nvPr>
        </p:nvSpPr>
        <p:spPr>
          <a:xfrm>
            <a:off x="0" y="796636"/>
            <a:ext cx="9144000" cy="3970627"/>
          </a:xfrm>
          <a:solidFill>
            <a:srgbClr val="00B0F0"/>
          </a:solidFill>
        </p:spPr>
        <p:txBody>
          <a:bodyPr>
            <a:normAutofit/>
          </a:bodyPr>
          <a:lstStyle/>
          <a:p>
            <a:pPr algn="l"/>
            <a:r>
              <a:rPr lang="en-AU" sz="2200" dirty="0">
                <a:solidFill>
                  <a:schemeClr val="bg1"/>
                </a:solidFill>
              </a:rPr>
              <a:t>  Artist Tina Antico approached the library </a:t>
            </a:r>
            <a:br>
              <a:rPr lang="en-AU" sz="2200" dirty="0">
                <a:solidFill>
                  <a:schemeClr val="bg1"/>
                </a:solidFill>
              </a:rPr>
            </a:br>
            <a:r>
              <a:rPr lang="en-AU" sz="2200" dirty="0">
                <a:solidFill>
                  <a:schemeClr val="bg1"/>
                </a:solidFill>
              </a:rPr>
              <a:t>  about exhibiting her textile artworks based</a:t>
            </a:r>
            <a:br>
              <a:rPr lang="en-AU" sz="2200" dirty="0">
                <a:solidFill>
                  <a:schemeClr val="bg1"/>
                </a:solidFill>
              </a:rPr>
            </a:br>
            <a:r>
              <a:rPr lang="en-AU" sz="2200" dirty="0">
                <a:solidFill>
                  <a:schemeClr val="bg1"/>
                </a:solidFill>
              </a:rPr>
              <a:t>  on photographs of cabins at Bonnie Vale </a:t>
            </a:r>
            <a:br>
              <a:rPr lang="en-AU" sz="2200" dirty="0">
                <a:solidFill>
                  <a:schemeClr val="bg1"/>
                </a:solidFill>
              </a:rPr>
            </a:br>
            <a:r>
              <a:rPr lang="en-AU" sz="2200" dirty="0">
                <a:solidFill>
                  <a:schemeClr val="bg1"/>
                </a:solidFill>
              </a:rPr>
              <a:t>  in Royal National Park.</a:t>
            </a:r>
            <a:br>
              <a:rPr lang="en-AU" sz="2200" dirty="0">
                <a:solidFill>
                  <a:schemeClr val="bg1"/>
                </a:solidFill>
              </a:rPr>
            </a:br>
            <a:br>
              <a:rPr lang="en-AU" sz="2200" dirty="0">
                <a:solidFill>
                  <a:schemeClr val="bg1"/>
                </a:solidFill>
              </a:rPr>
            </a:br>
            <a:r>
              <a:rPr lang="en-AU" sz="2200" dirty="0">
                <a:solidFill>
                  <a:schemeClr val="bg1"/>
                </a:solidFill>
              </a:rPr>
              <a:t>  Some were still standing, </a:t>
            </a:r>
            <a:br>
              <a:rPr lang="en-AU" sz="2200" dirty="0">
                <a:solidFill>
                  <a:schemeClr val="bg1"/>
                </a:solidFill>
              </a:rPr>
            </a:br>
            <a:r>
              <a:rPr lang="en-AU" sz="2200" dirty="0">
                <a:solidFill>
                  <a:schemeClr val="bg1"/>
                </a:solidFill>
              </a:rPr>
              <a:t>  others have been demolished.</a:t>
            </a:r>
            <a:br>
              <a:rPr lang="en-AU" sz="4400" dirty="0"/>
            </a:br>
            <a:endParaRPr lang="en-AU" dirty="0"/>
          </a:p>
        </p:txBody>
      </p:sp>
      <p:pic>
        <p:nvPicPr>
          <p:cNvPr id="6" name="Picture 5" descr="A blue building with a white fence and fish net&#10;&#10;Description automatically generated">
            <a:extLst>
              <a:ext uri="{FF2B5EF4-FFF2-40B4-BE49-F238E27FC236}">
                <a16:creationId xmlns:a16="http://schemas.microsoft.com/office/drawing/2014/main" id="{2B7A9D4F-D5BC-5A3D-EE95-02F952E231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0820" y="837576"/>
            <a:ext cx="2575980" cy="2038912"/>
          </a:xfrm>
          <a:prstGeom prst="rect">
            <a:avLst/>
          </a:prstGeom>
        </p:spPr>
      </p:pic>
      <p:pic>
        <p:nvPicPr>
          <p:cNvPr id="7" name="Picture 6" descr="A house with a dolphin painted on it&#10;&#10;Description automatically generated">
            <a:extLst>
              <a:ext uri="{FF2B5EF4-FFF2-40B4-BE49-F238E27FC236}">
                <a16:creationId xmlns:a16="http://schemas.microsoft.com/office/drawing/2014/main" id="{52CE67C2-003C-29F8-5179-6C637DE573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6656" y="2971802"/>
            <a:ext cx="2575980" cy="1700147"/>
          </a:xfrm>
          <a:prstGeom prst="rect">
            <a:avLst/>
          </a:prstGeom>
        </p:spPr>
      </p:pic>
    </p:spTree>
    <p:extLst>
      <p:ext uri="{BB962C8B-B14F-4D97-AF65-F5344CB8AC3E}">
        <p14:creationId xmlns:p14="http://schemas.microsoft.com/office/powerpoint/2010/main" val="207714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5D44F7-F05B-ADE4-82AA-74A32E9D9A26}"/>
              </a:ext>
            </a:extLst>
          </p:cNvPr>
          <p:cNvSpPr>
            <a:spLocks noGrp="1"/>
          </p:cNvSpPr>
          <p:nvPr>
            <p:ph type="title"/>
          </p:nvPr>
        </p:nvSpPr>
        <p:spPr>
          <a:xfrm>
            <a:off x="0" y="796636"/>
            <a:ext cx="9144000" cy="3970627"/>
          </a:xfrm>
          <a:solidFill>
            <a:srgbClr val="00B0F0"/>
          </a:solidFill>
        </p:spPr>
        <p:txBody>
          <a:bodyPr/>
          <a:lstStyle/>
          <a:p>
            <a:br>
              <a:rPr lang="en-AU" sz="4400" dirty="0"/>
            </a:br>
            <a:endParaRPr lang="en-AU" dirty="0"/>
          </a:p>
        </p:txBody>
      </p:sp>
      <p:pic>
        <p:nvPicPr>
          <p:cNvPr id="6" name="Picture 5" descr="A small white shed with a white fence&#10;&#10;Description automatically generated">
            <a:extLst>
              <a:ext uri="{FF2B5EF4-FFF2-40B4-BE49-F238E27FC236}">
                <a16:creationId xmlns:a16="http://schemas.microsoft.com/office/drawing/2014/main" id="{77595649-2211-909B-D32E-DF0741CFDA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03" y="1974568"/>
            <a:ext cx="1922594" cy="2381437"/>
          </a:xfrm>
          <a:prstGeom prst="rect">
            <a:avLst/>
          </a:prstGeom>
        </p:spPr>
      </p:pic>
      <p:sp>
        <p:nvSpPr>
          <p:cNvPr id="7" name="Rectangle 6">
            <a:extLst>
              <a:ext uri="{FF2B5EF4-FFF2-40B4-BE49-F238E27FC236}">
                <a16:creationId xmlns:a16="http://schemas.microsoft.com/office/drawing/2014/main" id="{C6D9509A-DA5C-EFD5-A979-9DCE17B51A21}"/>
              </a:ext>
            </a:extLst>
          </p:cNvPr>
          <p:cNvSpPr/>
          <p:nvPr/>
        </p:nvSpPr>
        <p:spPr>
          <a:xfrm>
            <a:off x="0" y="796636"/>
            <a:ext cx="9144000" cy="10945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solidFill>
                  <a:schemeClr val="bg1"/>
                </a:solidFill>
              </a:rPr>
              <a:t>The library had some wonderful photos from the 1950s of the Bonnie Vale cabin community.</a:t>
            </a:r>
            <a:endParaRPr lang="en-AU" sz="2800" dirty="0"/>
          </a:p>
        </p:txBody>
      </p:sp>
      <p:pic>
        <p:nvPicPr>
          <p:cNvPr id="8" name="Picture 7" descr="A couple of women standing on a road&#10;&#10;Description automatically generated">
            <a:extLst>
              <a:ext uri="{FF2B5EF4-FFF2-40B4-BE49-F238E27FC236}">
                <a16:creationId xmlns:a16="http://schemas.microsoft.com/office/drawing/2014/main" id="{37B7A65E-76DC-EB04-55AB-8528128B02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1" t="1607" r="251" b="1605"/>
          <a:stretch/>
        </p:blipFill>
        <p:spPr>
          <a:xfrm>
            <a:off x="2958222" y="1891145"/>
            <a:ext cx="2528177" cy="2548284"/>
          </a:xfrm>
          <a:prstGeom prst="rect">
            <a:avLst/>
          </a:prstGeom>
        </p:spPr>
      </p:pic>
      <p:pic>
        <p:nvPicPr>
          <p:cNvPr id="9" name="Picture 8" descr="A couple of children holding hands&#10;&#10;Description automatically generated">
            <a:extLst>
              <a:ext uri="{FF2B5EF4-FFF2-40B4-BE49-F238E27FC236}">
                <a16:creationId xmlns:a16="http://schemas.microsoft.com/office/drawing/2014/main" id="{74D1B854-2FA5-F73B-3279-410E7BF8EB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8879" y="2247691"/>
            <a:ext cx="3103418" cy="1750646"/>
          </a:xfrm>
          <a:prstGeom prst="rect">
            <a:avLst/>
          </a:prstGeom>
        </p:spPr>
      </p:pic>
    </p:spTree>
    <p:extLst>
      <p:ext uri="{BB962C8B-B14F-4D97-AF65-F5344CB8AC3E}">
        <p14:creationId xmlns:p14="http://schemas.microsoft.com/office/powerpoint/2010/main" val="200493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5D44F7-F05B-ADE4-82AA-74A32E9D9A26}"/>
              </a:ext>
            </a:extLst>
          </p:cNvPr>
          <p:cNvSpPr>
            <a:spLocks noGrp="1"/>
          </p:cNvSpPr>
          <p:nvPr>
            <p:ph type="title"/>
          </p:nvPr>
        </p:nvSpPr>
        <p:spPr>
          <a:xfrm>
            <a:off x="0" y="796636"/>
            <a:ext cx="9144000" cy="3970627"/>
          </a:xfrm>
          <a:solidFill>
            <a:srgbClr val="00B0F0"/>
          </a:solidFill>
        </p:spPr>
        <p:txBody>
          <a:bodyPr/>
          <a:lstStyle/>
          <a:p>
            <a:br>
              <a:rPr lang="en-AU" sz="4400" dirty="0"/>
            </a:br>
            <a:endParaRPr lang="en-AU" dirty="0"/>
          </a:p>
        </p:txBody>
      </p:sp>
      <p:sp>
        <p:nvSpPr>
          <p:cNvPr id="7" name="Rectangle 6">
            <a:extLst>
              <a:ext uri="{FF2B5EF4-FFF2-40B4-BE49-F238E27FC236}">
                <a16:creationId xmlns:a16="http://schemas.microsoft.com/office/drawing/2014/main" id="{C6D9509A-DA5C-EFD5-A979-9DCE17B51A21}"/>
              </a:ext>
            </a:extLst>
          </p:cNvPr>
          <p:cNvSpPr/>
          <p:nvPr/>
        </p:nvSpPr>
        <p:spPr>
          <a:xfrm>
            <a:off x="6926" y="803563"/>
            <a:ext cx="4850824" cy="385488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t>An exhibition was </a:t>
            </a:r>
          </a:p>
          <a:p>
            <a:pPr algn="ctr"/>
            <a:r>
              <a:rPr lang="en-AU" sz="2800" dirty="0"/>
              <a:t>mounted using our </a:t>
            </a:r>
          </a:p>
          <a:p>
            <a:pPr algn="ctr"/>
            <a:r>
              <a:rPr lang="en-AU" sz="2800" dirty="0"/>
              <a:t>reusable frames with </a:t>
            </a:r>
          </a:p>
          <a:p>
            <a:pPr algn="ctr"/>
            <a:r>
              <a:rPr lang="en-AU" sz="2800" dirty="0"/>
              <a:t> Tina’s artwork and </a:t>
            </a:r>
          </a:p>
          <a:p>
            <a:pPr algn="ctr"/>
            <a:r>
              <a:rPr lang="en-AU" sz="2800" dirty="0"/>
              <a:t>photos from the </a:t>
            </a:r>
          </a:p>
          <a:p>
            <a:pPr algn="ctr"/>
            <a:r>
              <a:rPr lang="en-AU" sz="2800" dirty="0"/>
              <a:t>library collection.</a:t>
            </a:r>
          </a:p>
        </p:txBody>
      </p:sp>
      <p:pic>
        <p:nvPicPr>
          <p:cNvPr id="6" name="Picture 5">
            <a:extLst>
              <a:ext uri="{FF2B5EF4-FFF2-40B4-BE49-F238E27FC236}">
                <a16:creationId xmlns:a16="http://schemas.microsoft.com/office/drawing/2014/main" id="{CC69F419-702C-4C94-095B-8EDDC71DCF3C}"/>
              </a:ext>
            </a:extLst>
          </p:cNvPr>
          <p:cNvPicPr>
            <a:picLocks noChangeAspect="1"/>
          </p:cNvPicPr>
          <p:nvPr/>
        </p:nvPicPr>
        <p:blipFill>
          <a:blip r:embed="rId3"/>
          <a:stretch>
            <a:fillRect/>
          </a:stretch>
        </p:blipFill>
        <p:spPr>
          <a:xfrm>
            <a:off x="5327074" y="855661"/>
            <a:ext cx="2773756" cy="3854884"/>
          </a:xfrm>
          <a:prstGeom prst="rect">
            <a:avLst/>
          </a:prstGeom>
        </p:spPr>
      </p:pic>
    </p:spTree>
    <p:extLst>
      <p:ext uri="{BB962C8B-B14F-4D97-AF65-F5344CB8AC3E}">
        <p14:creationId xmlns:p14="http://schemas.microsoft.com/office/powerpoint/2010/main" val="2738944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5D44F7-F05B-ADE4-82AA-74A32E9D9A26}"/>
              </a:ext>
            </a:extLst>
          </p:cNvPr>
          <p:cNvSpPr>
            <a:spLocks noGrp="1"/>
          </p:cNvSpPr>
          <p:nvPr>
            <p:ph type="title"/>
          </p:nvPr>
        </p:nvSpPr>
        <p:spPr>
          <a:xfrm>
            <a:off x="0" y="796636"/>
            <a:ext cx="9144000" cy="3970627"/>
          </a:xfrm>
          <a:solidFill>
            <a:srgbClr val="00B0F0"/>
          </a:solidFill>
        </p:spPr>
        <p:txBody>
          <a:bodyPr/>
          <a:lstStyle/>
          <a:p>
            <a:br>
              <a:rPr lang="en-AU" sz="4400" dirty="0"/>
            </a:br>
            <a:endParaRPr lang="en-AU" dirty="0"/>
          </a:p>
        </p:txBody>
      </p:sp>
      <p:sp>
        <p:nvSpPr>
          <p:cNvPr id="7" name="Rectangle 6">
            <a:extLst>
              <a:ext uri="{FF2B5EF4-FFF2-40B4-BE49-F238E27FC236}">
                <a16:creationId xmlns:a16="http://schemas.microsoft.com/office/drawing/2014/main" id="{C6D9509A-DA5C-EFD5-A979-9DCE17B51A21}"/>
              </a:ext>
            </a:extLst>
          </p:cNvPr>
          <p:cNvSpPr/>
          <p:nvPr/>
        </p:nvSpPr>
        <p:spPr>
          <a:xfrm>
            <a:off x="6927" y="803563"/>
            <a:ext cx="9144000" cy="86590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t>The library had a collection of oral histories with people from the Bonnie Vale community as audio files hosted on our Illawarra Stories website. They can be downloaded or streamed.</a:t>
            </a:r>
          </a:p>
          <a:p>
            <a:pPr algn="ctr"/>
            <a:r>
              <a:rPr lang="en-AU" dirty="0"/>
              <a:t>We linked these via QR codes displayed in the exhibition.</a:t>
            </a:r>
          </a:p>
        </p:txBody>
      </p:sp>
      <p:sp>
        <p:nvSpPr>
          <p:cNvPr id="10" name="Rectangle 9">
            <a:extLst>
              <a:ext uri="{FF2B5EF4-FFF2-40B4-BE49-F238E27FC236}">
                <a16:creationId xmlns:a16="http://schemas.microsoft.com/office/drawing/2014/main" id="{BFCF7B96-AEAE-608B-1EB6-25701CABC41C}"/>
              </a:ext>
            </a:extLst>
          </p:cNvPr>
          <p:cNvSpPr/>
          <p:nvPr/>
        </p:nvSpPr>
        <p:spPr>
          <a:xfrm>
            <a:off x="310896" y="4420696"/>
            <a:ext cx="8580258" cy="26103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rPr>
              <a:t>Shacks of the Royal National Park</a:t>
            </a:r>
          </a:p>
        </p:txBody>
      </p:sp>
      <p:pic>
        <p:nvPicPr>
          <p:cNvPr id="11" name="Picture 10">
            <a:extLst>
              <a:ext uri="{FF2B5EF4-FFF2-40B4-BE49-F238E27FC236}">
                <a16:creationId xmlns:a16="http://schemas.microsoft.com/office/drawing/2014/main" id="{1F104C0E-0DC1-FCE8-E1EA-394C8A3C81F9}"/>
              </a:ext>
            </a:extLst>
          </p:cNvPr>
          <p:cNvPicPr>
            <a:picLocks noChangeAspect="1"/>
          </p:cNvPicPr>
          <p:nvPr/>
        </p:nvPicPr>
        <p:blipFill>
          <a:blip r:embed="rId3"/>
          <a:stretch>
            <a:fillRect/>
          </a:stretch>
        </p:blipFill>
        <p:spPr>
          <a:xfrm>
            <a:off x="1597428" y="1669472"/>
            <a:ext cx="5751369" cy="2751224"/>
          </a:xfrm>
          <a:prstGeom prst="rect">
            <a:avLst/>
          </a:prstGeom>
        </p:spPr>
      </p:pic>
    </p:spTree>
    <p:extLst>
      <p:ext uri="{BB962C8B-B14F-4D97-AF65-F5344CB8AC3E}">
        <p14:creationId xmlns:p14="http://schemas.microsoft.com/office/powerpoint/2010/main" val="197323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5D44F7-F05B-ADE4-82AA-74A32E9D9A26}"/>
              </a:ext>
            </a:extLst>
          </p:cNvPr>
          <p:cNvSpPr>
            <a:spLocks noGrp="1"/>
          </p:cNvSpPr>
          <p:nvPr>
            <p:ph type="title"/>
          </p:nvPr>
        </p:nvSpPr>
        <p:spPr>
          <a:xfrm>
            <a:off x="0" y="796636"/>
            <a:ext cx="9144000" cy="3970627"/>
          </a:xfrm>
          <a:solidFill>
            <a:srgbClr val="00B0F0"/>
          </a:solidFill>
        </p:spPr>
        <p:txBody>
          <a:bodyPr/>
          <a:lstStyle/>
          <a:p>
            <a:br>
              <a:rPr lang="en-AU" sz="4400" dirty="0"/>
            </a:br>
            <a:endParaRPr lang="en-AU" dirty="0"/>
          </a:p>
        </p:txBody>
      </p:sp>
      <p:sp>
        <p:nvSpPr>
          <p:cNvPr id="7" name="Rectangle 6">
            <a:extLst>
              <a:ext uri="{FF2B5EF4-FFF2-40B4-BE49-F238E27FC236}">
                <a16:creationId xmlns:a16="http://schemas.microsoft.com/office/drawing/2014/main" id="{C6D9509A-DA5C-EFD5-A979-9DCE17B51A21}"/>
              </a:ext>
            </a:extLst>
          </p:cNvPr>
          <p:cNvSpPr/>
          <p:nvPr/>
        </p:nvSpPr>
        <p:spPr>
          <a:xfrm>
            <a:off x="5942818" y="918512"/>
            <a:ext cx="2827110" cy="374072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t>Jennifer Rankine saw the exhibition and it prompted memories of her holidays at Bonnie Vale.</a:t>
            </a:r>
          </a:p>
        </p:txBody>
      </p:sp>
      <p:pic>
        <p:nvPicPr>
          <p:cNvPr id="8" name="Picture 7">
            <a:extLst>
              <a:ext uri="{FF2B5EF4-FFF2-40B4-BE49-F238E27FC236}">
                <a16:creationId xmlns:a16="http://schemas.microsoft.com/office/drawing/2014/main" id="{F78F7E32-7601-6D3A-652E-E29A85835694}"/>
              </a:ext>
            </a:extLst>
          </p:cNvPr>
          <p:cNvPicPr>
            <a:picLocks noChangeAspect="1"/>
          </p:cNvPicPr>
          <p:nvPr/>
        </p:nvPicPr>
        <p:blipFill>
          <a:blip r:embed="rId3"/>
          <a:stretch>
            <a:fillRect/>
          </a:stretch>
        </p:blipFill>
        <p:spPr>
          <a:xfrm>
            <a:off x="671350" y="914299"/>
            <a:ext cx="1228998" cy="1228998"/>
          </a:xfrm>
          <a:prstGeom prst="rect">
            <a:avLst/>
          </a:prstGeom>
        </p:spPr>
      </p:pic>
      <p:pic>
        <p:nvPicPr>
          <p:cNvPr id="9" name="Picture 8">
            <a:extLst>
              <a:ext uri="{FF2B5EF4-FFF2-40B4-BE49-F238E27FC236}">
                <a16:creationId xmlns:a16="http://schemas.microsoft.com/office/drawing/2014/main" id="{61FF2E47-ECFB-3C0D-6BB5-E82ED8732713}"/>
              </a:ext>
            </a:extLst>
          </p:cNvPr>
          <p:cNvPicPr>
            <a:picLocks noChangeAspect="1"/>
          </p:cNvPicPr>
          <p:nvPr/>
        </p:nvPicPr>
        <p:blipFill rotWithShape="1">
          <a:blip r:embed="rId4"/>
          <a:srcRect t="1051"/>
          <a:stretch/>
        </p:blipFill>
        <p:spPr>
          <a:xfrm>
            <a:off x="457200" y="2279650"/>
            <a:ext cx="1657299" cy="2413303"/>
          </a:xfrm>
          <a:prstGeom prst="rect">
            <a:avLst/>
          </a:prstGeom>
        </p:spPr>
      </p:pic>
      <p:pic>
        <p:nvPicPr>
          <p:cNvPr id="10" name="Picture 9">
            <a:extLst>
              <a:ext uri="{FF2B5EF4-FFF2-40B4-BE49-F238E27FC236}">
                <a16:creationId xmlns:a16="http://schemas.microsoft.com/office/drawing/2014/main" id="{7793BD5B-F3A0-BC1A-5D63-BF3972A55A89}"/>
              </a:ext>
            </a:extLst>
          </p:cNvPr>
          <p:cNvPicPr>
            <a:picLocks noChangeAspect="1"/>
          </p:cNvPicPr>
          <p:nvPr/>
        </p:nvPicPr>
        <p:blipFill>
          <a:blip r:embed="rId5"/>
          <a:stretch>
            <a:fillRect/>
          </a:stretch>
        </p:blipFill>
        <p:spPr>
          <a:xfrm>
            <a:off x="2580857" y="1348313"/>
            <a:ext cx="2895601" cy="2881123"/>
          </a:xfrm>
          <a:prstGeom prst="rect">
            <a:avLst/>
          </a:prstGeom>
        </p:spPr>
      </p:pic>
    </p:spTree>
    <p:extLst>
      <p:ext uri="{BB962C8B-B14F-4D97-AF65-F5344CB8AC3E}">
        <p14:creationId xmlns:p14="http://schemas.microsoft.com/office/powerpoint/2010/main" val="254579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5D44F7-F05B-ADE4-82AA-74A32E9D9A26}"/>
              </a:ext>
            </a:extLst>
          </p:cNvPr>
          <p:cNvSpPr>
            <a:spLocks noGrp="1"/>
          </p:cNvSpPr>
          <p:nvPr>
            <p:ph type="title"/>
          </p:nvPr>
        </p:nvSpPr>
        <p:spPr>
          <a:xfrm>
            <a:off x="0" y="796636"/>
            <a:ext cx="9144000" cy="3970627"/>
          </a:xfrm>
          <a:solidFill>
            <a:srgbClr val="00B0F0"/>
          </a:solidFill>
        </p:spPr>
        <p:txBody>
          <a:bodyPr/>
          <a:lstStyle/>
          <a:p>
            <a:br>
              <a:rPr lang="en-AU" sz="4400" dirty="0"/>
            </a:br>
            <a:endParaRPr lang="en-AU" dirty="0"/>
          </a:p>
        </p:txBody>
      </p:sp>
      <p:sp>
        <p:nvSpPr>
          <p:cNvPr id="7" name="Rectangle 6">
            <a:extLst>
              <a:ext uri="{FF2B5EF4-FFF2-40B4-BE49-F238E27FC236}">
                <a16:creationId xmlns:a16="http://schemas.microsoft.com/office/drawing/2014/main" id="{C6D9509A-DA5C-EFD5-A979-9DCE17B51A21}"/>
              </a:ext>
            </a:extLst>
          </p:cNvPr>
          <p:cNvSpPr/>
          <p:nvPr/>
        </p:nvSpPr>
        <p:spPr>
          <a:xfrm>
            <a:off x="4170219" y="1143000"/>
            <a:ext cx="4980708" cy="74133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Jennifer participated in an oral history interview and donated more photos to the library collection.</a:t>
            </a:r>
          </a:p>
        </p:txBody>
      </p:sp>
      <p:pic>
        <p:nvPicPr>
          <p:cNvPr id="6" name="Picture 5">
            <a:extLst>
              <a:ext uri="{FF2B5EF4-FFF2-40B4-BE49-F238E27FC236}">
                <a16:creationId xmlns:a16="http://schemas.microsoft.com/office/drawing/2014/main" id="{2AE6D3BC-794F-2581-2B15-E2D0B5C7DA7F}"/>
              </a:ext>
            </a:extLst>
          </p:cNvPr>
          <p:cNvPicPr>
            <a:picLocks noChangeAspect="1"/>
          </p:cNvPicPr>
          <p:nvPr/>
        </p:nvPicPr>
        <p:blipFill>
          <a:blip r:embed="rId3"/>
          <a:stretch>
            <a:fillRect/>
          </a:stretch>
        </p:blipFill>
        <p:spPr>
          <a:xfrm>
            <a:off x="348228" y="1003500"/>
            <a:ext cx="2959331" cy="2981694"/>
          </a:xfrm>
          <a:prstGeom prst="rect">
            <a:avLst/>
          </a:prstGeom>
        </p:spPr>
      </p:pic>
      <p:pic>
        <p:nvPicPr>
          <p:cNvPr id="11" name="Picture 10">
            <a:extLst>
              <a:ext uri="{FF2B5EF4-FFF2-40B4-BE49-F238E27FC236}">
                <a16:creationId xmlns:a16="http://schemas.microsoft.com/office/drawing/2014/main" id="{CA253AD7-61C5-BCEB-6413-A9252DAE5350}"/>
              </a:ext>
            </a:extLst>
          </p:cNvPr>
          <p:cNvPicPr>
            <a:picLocks noChangeAspect="1"/>
          </p:cNvPicPr>
          <p:nvPr/>
        </p:nvPicPr>
        <p:blipFill>
          <a:blip r:embed="rId4"/>
          <a:stretch>
            <a:fillRect/>
          </a:stretch>
        </p:blipFill>
        <p:spPr>
          <a:xfrm>
            <a:off x="3727966" y="2184532"/>
            <a:ext cx="2318342" cy="2282537"/>
          </a:xfrm>
          <a:prstGeom prst="rect">
            <a:avLst/>
          </a:prstGeom>
        </p:spPr>
      </p:pic>
      <p:pic>
        <p:nvPicPr>
          <p:cNvPr id="12" name="Picture 11">
            <a:extLst>
              <a:ext uri="{FF2B5EF4-FFF2-40B4-BE49-F238E27FC236}">
                <a16:creationId xmlns:a16="http://schemas.microsoft.com/office/drawing/2014/main" id="{9CA6762A-0811-0187-ADE9-498C19972CA3}"/>
              </a:ext>
            </a:extLst>
          </p:cNvPr>
          <p:cNvPicPr>
            <a:picLocks noChangeAspect="1"/>
          </p:cNvPicPr>
          <p:nvPr/>
        </p:nvPicPr>
        <p:blipFill>
          <a:blip r:embed="rId5"/>
          <a:stretch>
            <a:fillRect/>
          </a:stretch>
        </p:blipFill>
        <p:spPr>
          <a:xfrm>
            <a:off x="6466715" y="2494347"/>
            <a:ext cx="2081647" cy="2096053"/>
          </a:xfrm>
          <a:prstGeom prst="rect">
            <a:avLst/>
          </a:prstGeom>
        </p:spPr>
      </p:pic>
    </p:spTree>
    <p:extLst>
      <p:ext uri="{BB962C8B-B14F-4D97-AF65-F5344CB8AC3E}">
        <p14:creationId xmlns:p14="http://schemas.microsoft.com/office/powerpoint/2010/main" val="382353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5D44F7-F05B-ADE4-82AA-74A32E9D9A26}"/>
              </a:ext>
            </a:extLst>
          </p:cNvPr>
          <p:cNvSpPr>
            <a:spLocks noGrp="1"/>
          </p:cNvSpPr>
          <p:nvPr>
            <p:ph type="title"/>
          </p:nvPr>
        </p:nvSpPr>
        <p:spPr>
          <a:xfrm>
            <a:off x="0" y="779866"/>
            <a:ext cx="9150926" cy="4044451"/>
          </a:xfrm>
          <a:solidFill>
            <a:srgbClr val="00B0F0"/>
          </a:solidFill>
        </p:spPr>
        <p:txBody>
          <a:bodyPr/>
          <a:lstStyle/>
          <a:p>
            <a:br>
              <a:rPr lang="en-AU" sz="4400" dirty="0"/>
            </a:br>
            <a:endParaRPr lang="en-AU" dirty="0"/>
          </a:p>
        </p:txBody>
      </p:sp>
      <p:sp>
        <p:nvSpPr>
          <p:cNvPr id="7" name="Rectangle 6">
            <a:extLst>
              <a:ext uri="{FF2B5EF4-FFF2-40B4-BE49-F238E27FC236}">
                <a16:creationId xmlns:a16="http://schemas.microsoft.com/office/drawing/2014/main" id="{C6D9509A-DA5C-EFD5-A979-9DCE17B51A21}"/>
              </a:ext>
            </a:extLst>
          </p:cNvPr>
          <p:cNvSpPr/>
          <p:nvPr/>
        </p:nvSpPr>
        <p:spPr>
          <a:xfrm>
            <a:off x="4170219" y="1143000"/>
            <a:ext cx="4966855" cy="74133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We organised an event to celebrate the exhibition. We invited Tina the artist to talk about her artworks, an Aboriginal Elder to talk about the land and an archaeologist to talk about the middens found in the park.</a:t>
            </a:r>
          </a:p>
        </p:txBody>
      </p:sp>
      <p:pic>
        <p:nvPicPr>
          <p:cNvPr id="8" name="Picture 7" descr="A poster of a blue house&#10;&#10;Description automatically generated">
            <a:extLst>
              <a:ext uri="{FF2B5EF4-FFF2-40B4-BE49-F238E27FC236}">
                <a16:creationId xmlns:a16="http://schemas.microsoft.com/office/drawing/2014/main" id="{D8F0974B-1AB0-CA02-8105-2A54D3732E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963" y="897296"/>
            <a:ext cx="2701869" cy="3821597"/>
          </a:xfrm>
          <a:prstGeom prst="rect">
            <a:avLst/>
          </a:prstGeom>
        </p:spPr>
      </p:pic>
      <p:sp>
        <p:nvSpPr>
          <p:cNvPr id="9" name="TextBox 8">
            <a:extLst>
              <a:ext uri="{FF2B5EF4-FFF2-40B4-BE49-F238E27FC236}">
                <a16:creationId xmlns:a16="http://schemas.microsoft.com/office/drawing/2014/main" id="{326AA5F3-2AB4-F684-0F0C-798B62CDFFB1}"/>
              </a:ext>
            </a:extLst>
          </p:cNvPr>
          <p:cNvSpPr txBox="1"/>
          <p:nvPr/>
        </p:nvSpPr>
        <p:spPr>
          <a:xfrm>
            <a:off x="3575304" y="2469021"/>
            <a:ext cx="2606040" cy="2031325"/>
          </a:xfrm>
          <a:prstGeom prst="rect">
            <a:avLst/>
          </a:prstGeom>
          <a:noFill/>
        </p:spPr>
        <p:txBody>
          <a:bodyPr wrap="square" rtlCol="0">
            <a:spAutoFit/>
          </a:bodyPr>
          <a:lstStyle/>
          <a:p>
            <a:pPr algn="ctr"/>
            <a:r>
              <a:rPr lang="en-AU" dirty="0">
                <a:solidFill>
                  <a:schemeClr val="bg1"/>
                </a:solidFill>
              </a:rPr>
              <a:t>Unfortunately , the Elder was unable to attend but was happy for the archaeologist,  Pete Douglas to speak about </a:t>
            </a:r>
          </a:p>
          <a:p>
            <a:pPr algn="ctr"/>
            <a:r>
              <a:rPr lang="en-AU" dirty="0">
                <a:solidFill>
                  <a:schemeClr val="bg1"/>
                </a:solidFill>
              </a:rPr>
              <a:t>Aboriginal history</a:t>
            </a:r>
          </a:p>
          <a:p>
            <a:pPr algn="ctr"/>
            <a:r>
              <a:rPr lang="en-AU" dirty="0">
                <a:solidFill>
                  <a:schemeClr val="bg1"/>
                </a:solidFill>
              </a:rPr>
              <a:t> in the area.</a:t>
            </a:r>
          </a:p>
        </p:txBody>
      </p:sp>
      <p:sp>
        <p:nvSpPr>
          <p:cNvPr id="10" name="TextBox 9">
            <a:extLst>
              <a:ext uri="{FF2B5EF4-FFF2-40B4-BE49-F238E27FC236}">
                <a16:creationId xmlns:a16="http://schemas.microsoft.com/office/drawing/2014/main" id="{94660677-050B-A263-8E3C-48A3D4263279}"/>
              </a:ext>
            </a:extLst>
          </p:cNvPr>
          <p:cNvSpPr txBox="1"/>
          <p:nvPr/>
        </p:nvSpPr>
        <p:spPr>
          <a:xfrm flipH="1">
            <a:off x="5033600" y="2617426"/>
            <a:ext cx="2895600" cy="369332"/>
          </a:xfrm>
          <a:prstGeom prst="rect">
            <a:avLst/>
          </a:prstGeom>
          <a:noFill/>
        </p:spPr>
        <p:txBody>
          <a:bodyPr wrap="square" rtlCol="0">
            <a:spAutoFit/>
          </a:bodyPr>
          <a:lstStyle/>
          <a:p>
            <a:endParaRPr lang="en-AU" dirty="0"/>
          </a:p>
        </p:txBody>
      </p:sp>
      <p:pic>
        <p:nvPicPr>
          <p:cNvPr id="14" name="Picture 13">
            <a:extLst>
              <a:ext uri="{FF2B5EF4-FFF2-40B4-BE49-F238E27FC236}">
                <a16:creationId xmlns:a16="http://schemas.microsoft.com/office/drawing/2014/main" id="{DB56E1BB-831E-0275-4164-2E732EB28769}"/>
              </a:ext>
            </a:extLst>
          </p:cNvPr>
          <p:cNvPicPr>
            <a:picLocks noChangeAspect="1"/>
          </p:cNvPicPr>
          <p:nvPr/>
        </p:nvPicPr>
        <p:blipFill>
          <a:blip r:embed="rId4"/>
          <a:stretch>
            <a:fillRect/>
          </a:stretch>
        </p:blipFill>
        <p:spPr>
          <a:xfrm>
            <a:off x="6939601" y="2304393"/>
            <a:ext cx="1828801" cy="2360579"/>
          </a:xfrm>
          <a:prstGeom prst="rect">
            <a:avLst/>
          </a:prstGeom>
        </p:spPr>
      </p:pic>
    </p:spTree>
    <p:extLst>
      <p:ext uri="{BB962C8B-B14F-4D97-AF65-F5344CB8AC3E}">
        <p14:creationId xmlns:p14="http://schemas.microsoft.com/office/powerpoint/2010/main" val="2487469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5D44F7-F05B-ADE4-82AA-74A32E9D9A26}"/>
              </a:ext>
            </a:extLst>
          </p:cNvPr>
          <p:cNvSpPr>
            <a:spLocks noGrp="1"/>
          </p:cNvSpPr>
          <p:nvPr>
            <p:ph type="title"/>
          </p:nvPr>
        </p:nvSpPr>
        <p:spPr>
          <a:xfrm>
            <a:off x="0" y="796636"/>
            <a:ext cx="9144000" cy="3970627"/>
          </a:xfrm>
          <a:solidFill>
            <a:srgbClr val="00B0F0"/>
          </a:solidFill>
        </p:spPr>
        <p:txBody>
          <a:bodyPr/>
          <a:lstStyle/>
          <a:p>
            <a:br>
              <a:rPr lang="en-AU" sz="4400" dirty="0"/>
            </a:br>
            <a:endParaRPr lang="en-AU" dirty="0"/>
          </a:p>
        </p:txBody>
      </p:sp>
      <p:sp>
        <p:nvSpPr>
          <p:cNvPr id="7" name="Rectangle 6">
            <a:extLst>
              <a:ext uri="{FF2B5EF4-FFF2-40B4-BE49-F238E27FC236}">
                <a16:creationId xmlns:a16="http://schemas.microsoft.com/office/drawing/2014/main" id="{C6D9509A-DA5C-EFD5-A979-9DCE17B51A21}"/>
              </a:ext>
            </a:extLst>
          </p:cNvPr>
          <p:cNvSpPr/>
          <p:nvPr/>
        </p:nvSpPr>
        <p:spPr>
          <a:xfrm>
            <a:off x="4364182" y="852055"/>
            <a:ext cx="4371110" cy="167279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The talk was held in the room where the exhibition was displayed. The event was well attended and received by interested members of the public and appreciated by oral history participants.</a:t>
            </a:r>
          </a:p>
        </p:txBody>
      </p:sp>
      <p:pic>
        <p:nvPicPr>
          <p:cNvPr id="6" name="Picture 5" descr="A person standing in front of a group of people&#10;&#10;Description automatically generated">
            <a:extLst>
              <a:ext uri="{FF2B5EF4-FFF2-40B4-BE49-F238E27FC236}">
                <a16:creationId xmlns:a16="http://schemas.microsoft.com/office/drawing/2014/main" id="{F7702460-01B9-ACE8-C46E-5163F680E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708" y="1151659"/>
            <a:ext cx="3786908" cy="2840181"/>
          </a:xfrm>
          <a:prstGeom prst="rect">
            <a:avLst/>
          </a:prstGeom>
        </p:spPr>
      </p:pic>
      <p:pic>
        <p:nvPicPr>
          <p:cNvPr id="11" name="Picture 10" descr="A person standing in front of a large screen&#10;&#10;Description automatically generated">
            <a:extLst>
              <a:ext uri="{FF2B5EF4-FFF2-40B4-BE49-F238E27FC236}">
                <a16:creationId xmlns:a16="http://schemas.microsoft.com/office/drawing/2014/main" id="{81CE5CBE-9CC5-2638-5309-649898CEC5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168" r="3474"/>
          <a:stretch/>
        </p:blipFill>
        <p:spPr>
          <a:xfrm>
            <a:off x="4948386" y="2469436"/>
            <a:ext cx="3269673" cy="2231395"/>
          </a:xfrm>
          <a:prstGeom prst="rect">
            <a:avLst/>
          </a:prstGeom>
        </p:spPr>
      </p:pic>
    </p:spTree>
    <p:extLst>
      <p:ext uri="{BB962C8B-B14F-4D97-AF65-F5344CB8AC3E}">
        <p14:creationId xmlns:p14="http://schemas.microsoft.com/office/powerpoint/2010/main" val="30554895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DRMSDIP" val="DIP0"/>
</p:tagLst>
</file>

<file path=ppt/theme/theme1.xml><?xml version="1.0" encoding="utf-8"?>
<a:theme xmlns:a="http://schemas.openxmlformats.org/drawingml/2006/main" name="Title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46C744CA049C42A1905366C24FE516" ma:contentTypeVersion="22" ma:contentTypeDescription="Create a new document." ma:contentTypeScope="" ma:versionID="79a64c364539687a829aacb6bc7ca384">
  <xsd:schema xmlns:xsd="http://www.w3.org/2001/XMLSchema" xmlns:xs="http://www.w3.org/2001/XMLSchema" xmlns:p="http://schemas.microsoft.com/office/2006/metadata/properties" xmlns:ns2="470d9e34-d4c6-410b-9bbe-5c8bf1189d12" xmlns:ns3="0f8d783a-cc97-4392-b575-cd3bce4f66f6" xmlns:ns4="http://schemas.microsoft.com/sharepoint/v4" targetNamespace="http://schemas.microsoft.com/office/2006/metadata/properties" ma:root="true" ma:fieldsID="a3233552fa301d113cd720eff83687bb" ns2:_="" ns3:_="" ns4:_="">
    <xsd:import namespace="470d9e34-d4c6-410b-9bbe-5c8bf1189d12"/>
    <xsd:import namespace="0f8d783a-cc97-4392-b575-cd3bce4f66f6"/>
    <xsd:import namespace="http://schemas.microsoft.com/sharepoint/v4"/>
    <xsd:element name="properties">
      <xsd:complexType>
        <xsd:sequence>
          <xsd:element name="documentManagement">
            <xsd:complexType>
              <xsd:all>
                <xsd:element ref="ns2:Description0" minOccurs="0"/>
                <xsd:element ref="ns2:SubjectOld" minOccurs="0"/>
                <xsd:element ref="ns2:StatusOld" minOccurs="0"/>
                <xsd:element ref="ns2:CategoryOld" minOccurs="0"/>
                <xsd:element ref="ns2:Division" minOccurs="0"/>
                <xsd:element ref="ns2:MigrationID" minOccurs="0"/>
                <xsd:element ref="ns2:MigrationVersion" minOccurs="0"/>
                <xsd:element ref="ns3:l4d880eb22ab4051a0930ffa93e979ca" minOccurs="0"/>
                <xsd:element ref="ns3:TaxCatchAll" minOccurs="0"/>
                <xsd:element ref="ns3:SharedWithUsers" minOccurs="0"/>
                <xsd:element ref="ns2:DivisionOld" minOccurs="0"/>
                <xsd:element ref="ns4:IconOverlay" minOccurs="0"/>
                <xsd:element ref="ns2:HPRMURL" minOccurs="0"/>
                <xsd:element ref="ns2:Sync" minOccurs="0"/>
                <xsd:element ref="ns2:HPRMURLTex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d9e34-d4c6-410b-9bbe-5c8bf1189d12"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element name="SubjectOld" ma:index="9" nillable="true" ma:displayName="Subject" ma:internalName="SubjectOld" ma:readOnly="false">
      <xsd:simpleType>
        <xsd:restriction base="dms:Text">
          <xsd:maxLength value="255"/>
        </xsd:restriction>
      </xsd:simpleType>
    </xsd:element>
    <xsd:element name="StatusOld" ma:index="10" nillable="true" ma:displayName="Status" ma:internalName="StatusOld" ma:readOnly="false">
      <xsd:simpleType>
        <xsd:restriction base="dms:Text">
          <xsd:maxLength value="255"/>
        </xsd:restriction>
      </xsd:simpleType>
    </xsd:element>
    <xsd:element name="CategoryOld" ma:index="11" nillable="true" ma:displayName="Category" ma:default="Administration" ma:format="Dropdown" ma:internalName="CategoryOld">
      <xsd:simpleType>
        <xsd:restriction base="dms:Choice">
          <xsd:enumeration value="Administration"/>
          <xsd:enumeration value="Building Maintenance"/>
          <xsd:enumeration value="Business Proposal Process"/>
          <xsd:enumeration value="Communications"/>
          <xsd:enumeration value="Community Facilities"/>
          <xsd:enumeration value="Design and Technical Services"/>
          <xsd:enumeration value="Employee Welfare Fund"/>
          <xsd:enumeration value="Environment"/>
          <xsd:enumeration value="Finance"/>
          <xsd:enumeration value="General"/>
          <xsd:enumeration value="Governance + Information"/>
          <xsd:enumeration value="Human Resource"/>
          <xsd:enumeration value="Legal"/>
          <xsd:enumeration value="Lord Mayor and Councillors"/>
          <xsd:enumeration value="Mapping Services"/>
          <xsd:enumeration value="Marketing and Printing"/>
          <xsd:enumeration value="Motor Vehicle"/>
          <xsd:enumeration value="Policy Templates"/>
          <xsd:enumeration value="Project Management Framework Templates"/>
          <xsd:enumeration value="Regulation and Enforcement"/>
          <xsd:enumeration value="Report Templates"/>
          <xsd:enumeration value="Technology"/>
          <xsd:enumeration value="Work Health and Safety"/>
        </xsd:restriction>
      </xsd:simpleType>
    </xsd:element>
    <xsd:element name="Division" ma:index="12" nillable="true" ma:displayName="Division" ma:list="{ce553e9f-5bcb-4fa4-8583-b815f93bbdb1}" ma:internalName="Division" ma:showField="LinkTitleNoMenu">
      <xsd:simpleType>
        <xsd:restriction base="dms:Lookup"/>
      </xsd:simpleType>
    </xsd:element>
    <xsd:element name="MigrationID" ma:index="13" nillable="true" ma:displayName="MigrationID" ma:hidden="true" ma:internalName="MigrationID" ma:readOnly="false">
      <xsd:simpleType>
        <xsd:restriction base="dms:Text">
          <xsd:maxLength value="255"/>
        </xsd:restriction>
      </xsd:simpleType>
    </xsd:element>
    <xsd:element name="MigrationVersion" ma:index="14" nillable="true" ma:displayName="MigrationVersion" ma:hidden="true" ma:internalName="MigrationVersion" ma:readOnly="false">
      <xsd:simpleType>
        <xsd:restriction base="dms:Text">
          <xsd:maxLength value="255"/>
        </xsd:restriction>
      </xsd:simpleType>
    </xsd:element>
    <xsd:element name="DivisionOld" ma:index="19" nillable="true" ma:displayName="DivisionOld" ma:hidden="true" ma:internalName="DivisionOld" ma:readOnly="false">
      <xsd:simpleType>
        <xsd:restriction base="dms:Text">
          <xsd:maxLength value="255"/>
        </xsd:restriction>
      </xsd:simpleType>
    </xsd:element>
    <xsd:element name="HPRMURL" ma:index="21" nillable="true" ma:displayName="HPRMURL" ma:format="Hyperlink" ma:internalName="HPRMURL">
      <xsd:complexType>
        <xsd:complexContent>
          <xsd:extension base="dms:URL">
            <xsd:sequence>
              <xsd:element name="Url" type="dms:ValidUrl" minOccurs="0" nillable="true"/>
              <xsd:element name="Description" type="xsd:string" nillable="true"/>
            </xsd:sequence>
          </xsd:extension>
        </xsd:complexContent>
      </xsd:complexType>
    </xsd:element>
    <xsd:element name="Sync" ma:index="22" nillable="true" ma:displayName="Sync" ma:default="0" ma:internalName="Sync">
      <xsd:simpleType>
        <xsd:restriction base="dms:Boolean"/>
      </xsd:simpleType>
    </xsd:element>
    <xsd:element name="HPRMURLText" ma:index="23" nillable="true" ma:displayName="HPRMURLText" ma:internalName="HPRMURLTex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8d783a-cc97-4392-b575-cd3bce4f66f6" elementFormDefault="qualified">
    <xsd:import namespace="http://schemas.microsoft.com/office/2006/documentManagement/types"/>
    <xsd:import namespace="http://schemas.microsoft.com/office/infopath/2007/PartnerControls"/>
    <xsd:element name="l4d880eb22ab4051a0930ffa93e979ca" ma:index="16" nillable="true" ma:taxonomy="true" ma:internalName="l4d880eb22ab4051a0930ffa93e979ca" ma:taxonomyFieldName="WCC_x0020_Keywords" ma:displayName="WCC Keywords" ma:default="" ma:fieldId="{54d880eb-22ab-4051-a093-0ffa93e979ca}" ma:taxonomyMulti="true" ma:sspId="de7e3e0d-155b-4bb9-9c32-d86d29fbd26a" ma:termSetId="7b2a5500-25a7-4365-a217-ccc90e8f3c07" ma:anchorId="00000000-0000-0000-0000-000000000000" ma:open="false" ma:isKeyword="false">
      <xsd:complexType>
        <xsd:sequence>
          <xsd:element ref="pc:Terms" minOccurs="0" maxOccurs="1"/>
        </xsd:sequence>
      </xsd:complexType>
    </xsd:element>
    <xsd:element name="TaxCatchAll" ma:index="17" nillable="true" ma:displayName="Taxonomy Catch All Column" ma:description="" ma:hidden="true" ma:list="{cabb27de-29a0-4dff-b603-d0ba0e800801}" ma:internalName="TaxCatchAll" ma:showField="CatchAllData" ma:web="0f8d783a-cc97-4392-b575-cd3bce4f66f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vision xmlns="470d9e34-d4c6-410b-9bbe-5c8bf1189d12">6</Division>
    <StatusOld xmlns="470d9e34-d4c6-410b-9bbe-5c8bf1189d12">Final</StatusOld>
    <IconOverlay xmlns="http://schemas.microsoft.com/sharepoint/v4" xsi:nil="true"/>
    <MigrationID xmlns="470d9e34-d4c6-410b-9bbe-5c8bf1189d12" xsi:nil="true"/>
    <CategoryOld xmlns="470d9e34-d4c6-410b-9bbe-5c8bf1189d12">Administration</CategoryOld>
    <MigrationVersion xmlns="470d9e34-d4c6-410b-9bbe-5c8bf1189d12" xsi:nil="true"/>
    <l4d880eb22ab4051a0930ffa93e979ca xmlns="0f8d783a-cc97-4392-b575-cd3bce4f66f6">
      <Terms xmlns="http://schemas.microsoft.com/office/infopath/2007/PartnerControls"/>
    </l4d880eb22ab4051a0930ffa93e979ca>
    <Description0 xmlns="470d9e34-d4c6-410b-9bbe-5c8bf1189d12" xsi:nil="true"/>
    <DivisionOld xmlns="470d9e34-d4c6-410b-9bbe-5c8bf1189d12" xsi:nil="true"/>
    <SubjectOld xmlns="470d9e34-d4c6-410b-9bbe-5c8bf1189d12" xsi:nil="true"/>
    <TaxCatchAll xmlns="0f8d783a-cc97-4392-b575-cd3bce4f66f6"/>
    <HPRMURL xmlns="470d9e34-d4c6-410b-9bbe-5c8bf1189d12">
      <Url xsi:nil="true"/>
      <Description xsi:nil="true"/>
    </HPRMURL>
    <HPRMURLText xmlns="470d9e34-d4c6-410b-9bbe-5c8bf1189d12" xsi:nil="true"/>
    <Sync xmlns="470d9e34-d4c6-410b-9bbe-5c8bf1189d12">false</Sync>
  </documentManagement>
</p:properties>
</file>

<file path=customXml/itemProps1.xml><?xml version="1.0" encoding="utf-8"?>
<ds:datastoreItem xmlns:ds="http://schemas.openxmlformats.org/officeDocument/2006/customXml" ds:itemID="{A78C4A13-9174-4DCB-8C4F-12A8C7BF2DEC}">
  <ds:schemaRefs>
    <ds:schemaRef ds:uri="http://schemas.microsoft.com/sharepoint/v3/contenttype/forms"/>
  </ds:schemaRefs>
</ds:datastoreItem>
</file>

<file path=customXml/itemProps2.xml><?xml version="1.0" encoding="utf-8"?>
<ds:datastoreItem xmlns:ds="http://schemas.openxmlformats.org/officeDocument/2006/customXml" ds:itemID="{677B40E9-8D09-470F-9C4B-14F5C876BFEA}">
  <ds:schemaRefs>
    <ds:schemaRef ds:uri="0f8d783a-cc97-4392-b575-cd3bce4f66f6"/>
    <ds:schemaRef ds:uri="470d9e34-d4c6-410b-9bbe-5c8bf1189d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EC3D4A-66A5-479B-AA1F-023C3C918CA1}">
  <ds:schemaRefs>
    <ds:schemaRef ds:uri="0f8d783a-cc97-4392-b575-cd3bce4f66f6"/>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70d9e34-d4c6-410b-9bbe-5c8bf1189d1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694</TotalTime>
  <Words>972</Words>
  <Application>Microsoft Office PowerPoint</Application>
  <PresentationFormat>On-screen Show (16:9)</PresentationFormat>
  <Paragraphs>81</Paragraphs>
  <Slides>10</Slides>
  <Notes>10</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Title Blue</vt:lpstr>
      <vt:lpstr>Title Green</vt:lpstr>
      <vt:lpstr>Title Orange</vt:lpstr>
      <vt:lpstr>Title Grey</vt:lpstr>
      <vt:lpstr>BONNIE VALE :  ART, PHOTOS &amp; ORAL HISTORIES An exhibition and event at Wollongong City Library</vt:lpstr>
      <vt:lpstr>  Artist Tina Antico approached the library    about exhibiting her textile artworks based   on photographs of cabins at Bonnie Vale    in Royal National Park.    Some were still standing,    others have been demolished. </vt:lpstr>
      <vt:lpstr> </vt:lpstr>
      <vt:lpstr> </vt:lpstr>
      <vt:lpstr> </vt:lpstr>
      <vt:lpstr> </vt:lpstr>
      <vt:lpstr> </vt:lpstr>
      <vt:lpstr> </vt:lpstr>
      <vt:lpstr> </vt:lpstr>
      <vt:lpstr> </vt:lpstr>
    </vt:vector>
  </TitlesOfParts>
  <Company>Wollongong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Jeremy Lawson</dc:creator>
  <cp:lastModifiedBy>Jo Oliver</cp:lastModifiedBy>
  <cp:revision>25</cp:revision>
  <cp:lastPrinted>2023-07-20T02:10:25Z</cp:lastPrinted>
  <dcterms:created xsi:type="dcterms:W3CDTF">2018-09-24T05:29:13Z</dcterms:created>
  <dcterms:modified xsi:type="dcterms:W3CDTF">2023-11-16T02:49:18Z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0x0101003146C744CA049C42A1905366C24FE516</vt:lpwstr>
  </property>
  <property fmtid="{D5CDD505-2E9C-101B-9397-08002B2CF9AE}" pid="3" name="WCC Keywords">
    <vt:lpwstr/>
  </property>
</Properties>
</file>