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7"/>
  </p:notesMasterIdLst>
  <p:handoutMasterIdLst>
    <p:handoutMasterId r:id="rId28"/>
  </p:handoutMasterIdLst>
  <p:sldIdLst>
    <p:sldId id="258" r:id="rId6"/>
    <p:sldId id="264" r:id="rId7"/>
    <p:sldId id="257" r:id="rId8"/>
    <p:sldId id="262" r:id="rId9"/>
    <p:sldId id="263" r:id="rId10"/>
    <p:sldId id="268" r:id="rId11"/>
    <p:sldId id="269" r:id="rId12"/>
    <p:sldId id="267" r:id="rId13"/>
    <p:sldId id="271" r:id="rId14"/>
    <p:sldId id="274" r:id="rId15"/>
    <p:sldId id="275" r:id="rId16"/>
    <p:sldId id="281" r:id="rId17"/>
    <p:sldId id="279" r:id="rId18"/>
    <p:sldId id="282" r:id="rId19"/>
    <p:sldId id="283" r:id="rId20"/>
    <p:sldId id="284" r:id="rId21"/>
    <p:sldId id="286" r:id="rId22"/>
    <p:sldId id="280" r:id="rId23"/>
    <p:sldId id="278" r:id="rId24"/>
    <p:sldId id="259" r:id="rId25"/>
    <p:sldId id="260" r:id="rId26"/>
  </p:sldIdLst>
  <p:sldSz cx="9144000" cy="6858000" type="screen4x3"/>
  <p:notesSz cx="6858000" cy="9144000"/>
  <p:defaultTextStyle>
    <a:defPPr>
      <a:defRPr lang="en-AU"/>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9E"/>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49535" autoAdjust="0"/>
  </p:normalViewPr>
  <p:slideViewPr>
    <p:cSldViewPr>
      <p:cViewPr varScale="1">
        <p:scale>
          <a:sx n="64" d="100"/>
          <a:sy n="64" d="100"/>
        </p:scale>
        <p:origin x="2595" y="51"/>
      </p:cViewPr>
      <p:guideLst>
        <p:guide orient="horz" pos="2160"/>
        <p:guide pos="2880"/>
      </p:guideLst>
    </p:cSldViewPr>
  </p:slideViewPr>
  <p:notesTextViewPr>
    <p:cViewPr>
      <p:scale>
        <a:sx n="1" d="1"/>
        <a:sy n="1" d="1"/>
      </p:scale>
      <p:origin x="0" y="0"/>
    </p:cViewPr>
  </p:notesTextViewPr>
  <p:notesViewPr>
    <p:cSldViewPr>
      <p:cViewPr varScale="1">
        <p:scale>
          <a:sx n="117" d="100"/>
          <a:sy n="117" d="100"/>
        </p:scale>
        <p:origin x="81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9B506-413C-47DF-9305-CB55D69595F5}" type="datetimeFigureOut">
              <a:rPr lang="en-AU" smtClean="0"/>
              <a:t>3/11/2022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CA513-FCF8-4059-A383-6549E72D809E}" type="slidenum">
              <a:rPr lang="en-AU" smtClean="0"/>
              <a:t>‹#›</a:t>
            </a:fld>
            <a:endParaRPr lang="en-AU"/>
          </a:p>
        </p:txBody>
      </p:sp>
    </p:spTree>
    <p:extLst>
      <p:ext uri="{BB962C8B-B14F-4D97-AF65-F5344CB8AC3E}">
        <p14:creationId xmlns:p14="http://schemas.microsoft.com/office/powerpoint/2010/main" val="304005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F1B38-15D8-4D6F-9355-B3D13E63B301}" type="datetimeFigureOut">
              <a:rPr lang="en-AU" smtClean="0"/>
              <a:t>3/11/2022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9C331-C7A1-4420-8A1E-532B4F697033}" type="slidenum">
              <a:rPr lang="en-AU" smtClean="0"/>
              <a:t>‹#›</a:t>
            </a:fld>
            <a:endParaRPr lang="en-AU"/>
          </a:p>
        </p:txBody>
      </p:sp>
    </p:spTree>
    <p:extLst>
      <p:ext uri="{BB962C8B-B14F-4D97-AF65-F5344CB8AC3E}">
        <p14:creationId xmlns:p14="http://schemas.microsoft.com/office/powerpoint/2010/main" val="158806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Fairfield</a:t>
            </a:r>
            <a:r>
              <a:rPr lang="en-US" baseline="0" dirty="0" smtClean="0"/>
              <a:t> City Open Libraries’ </a:t>
            </a:r>
            <a:r>
              <a:rPr lang="en-US" dirty="0" smtClean="0"/>
              <a:t>programming plays an important role in building community engagement and individual empowerment.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MULTICULTURAL LITERACY FOCUS: </a:t>
            </a:r>
          </a:p>
          <a:p>
            <a:pPr marL="171450" indent="-171450" rtl="0" fontAlgn="base">
              <a:buFont typeface="Arial" panose="020B0604020202020204" pitchFamily="34" charset="0"/>
              <a:buChar char="•"/>
            </a:pPr>
            <a:r>
              <a:rPr lang="en-US" sz="1200" b="1" i="0" kern="1200" dirty="0" smtClean="0">
                <a:solidFill>
                  <a:schemeClr val="tx1"/>
                </a:solidFill>
                <a:effectLst/>
                <a:latin typeface="+mn-lt"/>
                <a:ea typeface="+mn-ea"/>
                <a:cs typeface="+mn-cs"/>
              </a:rPr>
              <a:t>Dolly Parton’s Imagination Library</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April 2022, The Whitlam Library </a:t>
            </a:r>
            <a:r>
              <a:rPr lang="en-US" sz="1200" b="0" i="0" kern="1200" dirty="0" err="1" smtClean="0">
                <a:solidFill>
                  <a:schemeClr val="tx1"/>
                </a:solidFill>
                <a:effectLst/>
                <a:latin typeface="+mn-lt"/>
                <a:ea typeface="+mn-ea"/>
                <a:cs typeface="+mn-cs"/>
              </a:rPr>
              <a:t>Cabramatta</a:t>
            </a:r>
            <a:r>
              <a:rPr lang="en-US" sz="1200" b="0" i="0" kern="1200" dirty="0" smtClean="0">
                <a:solidFill>
                  <a:schemeClr val="tx1"/>
                </a:solidFill>
                <a:effectLst/>
                <a:latin typeface="+mn-lt"/>
                <a:ea typeface="+mn-ea"/>
                <a:cs typeface="+mn-cs"/>
              </a:rPr>
              <a:t> hosted the official launch of Dolly Parton’s Imagination Library of Australia, a free book gifting program devoted to inspiring a love of reading in the hearts of children.  In partnership with Fairfield City Council, the Imagination Library supports the first 2,000 days of life model by providing books and literacy resources from birth until a child is aged 5 years. Each month, enrolled children receive a high-quality, age-appropriate book in the mail free of charge. </a:t>
            </a:r>
            <a:r>
              <a:rPr lang="en-US" sz="1200" b="0" i="0" u="sng" kern="1200" dirty="0" smtClean="0">
                <a:solidFill>
                  <a:schemeClr val="tx1"/>
                </a:solidFill>
                <a:effectLst/>
                <a:latin typeface="+mn-lt"/>
                <a:ea typeface="+mn-ea"/>
                <a:cs typeface="+mn-cs"/>
              </a:rPr>
              <a:t>The books are accompanied by a family tip sheet which is available in languages other than English, helping families to engage with the book in ways that drive language development and early literacy</a:t>
            </a:r>
            <a:r>
              <a:rPr lang="en-US" sz="1200" b="0" i="0" kern="1200" dirty="0" smtClean="0">
                <a:solidFill>
                  <a:schemeClr val="tx1"/>
                </a:solidFill>
                <a:effectLst/>
                <a:latin typeface="+mn-lt"/>
                <a:ea typeface="+mn-ea"/>
                <a:cs typeface="+mn-cs"/>
              </a:rPr>
              <a:t>. Over 620 children have enrolled in this program since the program commenced on 1 January 2022.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Bi-Lingual Storytime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English conversation classes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Reading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Author Talks </a:t>
            </a:r>
            <a:r>
              <a:rPr lang="en-US" b="0" dirty="0" smtClean="0"/>
              <a:t>Spring Rolls and Vegemite Sandwiches</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CELEBRATING MUSTICULTURALISM:</a:t>
            </a:r>
          </a:p>
          <a:p>
            <a:pPr marL="171450" indent="-171450">
              <a:buFont typeface="Arial" panose="020B0604020202020204" pitchFamily="34" charset="0"/>
              <a:buChar char="•"/>
            </a:pPr>
            <a:r>
              <a:rPr lang="en-US" b="1" dirty="0" smtClean="0"/>
              <a:t>International Women’s Day </a:t>
            </a:r>
            <a:r>
              <a:rPr lang="en-US" dirty="0" smtClean="0"/>
              <a:t>The Workary hosted an event to celebrate, inspire and empower women. Complete with performances by the Fairfield Women Health Services and the Vietnamese Women’s Community group.  Guest speakers</a:t>
            </a:r>
            <a:r>
              <a:rPr lang="en-US" baseline="0" dirty="0" smtClean="0"/>
              <a:t> highlighted the impact and achievements of diverse individuals while reflecting the multicultural realities of attendees. </a:t>
            </a:r>
            <a:r>
              <a:rPr lang="en-US" dirty="0" smtClean="0"/>
              <a:t>110 people attended this inspirational event. </a:t>
            </a:r>
          </a:p>
          <a:p>
            <a:pPr marL="171450" indent="-171450">
              <a:buFont typeface="Arial" panose="020B0604020202020204" pitchFamily="34" charset="0"/>
              <a:buChar char="•"/>
            </a:pPr>
            <a:r>
              <a:rPr lang="en-US" b="1" dirty="0" smtClean="0">
                <a:solidFill>
                  <a:srgbClr val="000000"/>
                </a:solidFill>
                <a:latin typeface="Arial" panose="020B0604020202020204" pitchFamily="34" charset="0"/>
              </a:rPr>
              <a:t>Studio 2166 </a:t>
            </a:r>
            <a:r>
              <a:rPr lang="en-US" dirty="0" smtClean="0">
                <a:solidFill>
                  <a:srgbClr val="000000"/>
                </a:solidFill>
                <a:latin typeface="Arial" panose="020B0604020202020204" pitchFamily="34" charset="0"/>
              </a:rPr>
              <a:t>held its first evening of musical exploration: Welcome to Jamming. The event was a celebration of the rich musical identities which thrive in our local communities.  24 musicians with different musical experiences and instruments came together to participate in this event. </a:t>
            </a:r>
          </a:p>
          <a:p>
            <a:pPr marL="171450" indent="-171450">
              <a:buFont typeface="Arial" panose="020B0604020202020204" pitchFamily="34" charset="0"/>
              <a:buChar char="•"/>
            </a:pPr>
            <a:r>
              <a:rPr lang="en-US" dirty="0" smtClean="0"/>
              <a:t>In support of </a:t>
            </a:r>
            <a:r>
              <a:rPr lang="en-US" b="1" dirty="0" smtClean="0"/>
              <a:t>Australia Day celebrations</a:t>
            </a:r>
            <a:r>
              <a:rPr lang="en-US" dirty="0" smtClean="0"/>
              <a:t>, Fairfield City Open Libraries hosted an interactive, hand-on Aboriginal and Torres Strait Islander music workshop at the Bonnyrigg Library.  Children received their own set of tapping sticks and a flower necklace as part of this workshop. </a:t>
            </a:r>
          </a:p>
          <a:p>
            <a:pPr marL="171450" indent="-171450">
              <a:buFont typeface="Arial" panose="020B0604020202020204" pitchFamily="34" charset="0"/>
              <a:buChar char="•"/>
            </a:pPr>
            <a:endParaRPr lang="en-AU" dirty="0" smtClean="0"/>
          </a:p>
          <a:p>
            <a:r>
              <a:rPr lang="en-US" b="1" dirty="0" smtClean="0"/>
              <a:t>PARTICIPATE IN CULTURE AND TRADITION: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Fairfield City’s cultural diversity and traditions are celebrated</a:t>
            </a:r>
            <a:r>
              <a:rPr lang="en-US" baseline="0" dirty="0" smtClean="0"/>
              <a:t> through various displays at individual branch locations. Our ultimate aim is that all of the many and varied voices in the community have the opportunity to be represented through mini displays which reflects cultures and traditions, </a:t>
            </a:r>
            <a:r>
              <a:rPr lang="en-US" dirty="0" smtClean="0"/>
              <a:t>and </a:t>
            </a:r>
            <a:r>
              <a:rPr lang="en-US" baseline="0" dirty="0" smtClean="0"/>
              <a:t>celebrations </a:t>
            </a:r>
            <a:r>
              <a:rPr lang="en-US" dirty="0" smtClean="0"/>
              <a:t>like Ramadan</a:t>
            </a:r>
            <a:r>
              <a:rPr lang="en-US" baseline="0" dirty="0" smtClean="0"/>
              <a:t>, EID, Assyrian New Year, Chinese New Year, The Moon Festival, and Harmony Day.</a:t>
            </a:r>
            <a:r>
              <a:rPr lang="en-US"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Laos Storytime with traditional dance class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Lion Dance workshop</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a:t>
            </a:fld>
            <a:endParaRPr lang="en-AU"/>
          </a:p>
        </p:txBody>
      </p:sp>
    </p:spTree>
    <p:extLst>
      <p:ext uri="{BB962C8B-B14F-4D97-AF65-F5344CB8AC3E}">
        <p14:creationId xmlns:p14="http://schemas.microsoft.com/office/powerpoint/2010/main" val="2990098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Mini</a:t>
            </a:r>
            <a:r>
              <a:rPr lang="en-AU" baseline="0" dirty="0" smtClean="0"/>
              <a:t> succulent posy arrangement</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10</a:t>
            </a:fld>
            <a:endParaRPr lang="en-AU"/>
          </a:p>
        </p:txBody>
      </p:sp>
    </p:spTree>
    <p:extLst>
      <p:ext uri="{BB962C8B-B14F-4D97-AF65-F5344CB8AC3E}">
        <p14:creationId xmlns:p14="http://schemas.microsoft.com/office/powerpoint/2010/main" val="9399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Garden Lovers meetups</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11</a:t>
            </a:fld>
            <a:endParaRPr lang="en-AU"/>
          </a:p>
        </p:txBody>
      </p:sp>
    </p:spTree>
    <p:extLst>
      <p:ext uri="{BB962C8B-B14F-4D97-AF65-F5344CB8AC3E}">
        <p14:creationId xmlns:p14="http://schemas.microsoft.com/office/powerpoint/2010/main" val="79698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March 2022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12</a:t>
            </a:fld>
            <a:endParaRPr lang="en-AU"/>
          </a:p>
        </p:txBody>
      </p:sp>
    </p:spTree>
    <p:extLst>
      <p:ext uri="{BB962C8B-B14F-4D97-AF65-F5344CB8AC3E}">
        <p14:creationId xmlns:p14="http://schemas.microsoft.com/office/powerpoint/2010/main" val="103485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13</a:t>
            </a:fld>
            <a:endParaRPr lang="en-AU"/>
          </a:p>
        </p:txBody>
      </p:sp>
    </p:spTree>
    <p:extLst>
      <p:ext uri="{BB962C8B-B14F-4D97-AF65-F5344CB8AC3E}">
        <p14:creationId xmlns:p14="http://schemas.microsoft.com/office/powerpoint/2010/main" val="276393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28/3/22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14</a:t>
            </a:fld>
            <a:endParaRPr lang="en-AU"/>
          </a:p>
        </p:txBody>
      </p:sp>
    </p:spTree>
    <p:extLst>
      <p:ext uri="{BB962C8B-B14F-4D97-AF65-F5344CB8AC3E}">
        <p14:creationId xmlns:p14="http://schemas.microsoft.com/office/powerpoint/2010/main" val="2113126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28/3/22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15</a:t>
            </a:fld>
            <a:endParaRPr lang="en-AU"/>
          </a:p>
        </p:txBody>
      </p:sp>
    </p:spTree>
    <p:extLst>
      <p:ext uri="{BB962C8B-B14F-4D97-AF65-F5344CB8AC3E}">
        <p14:creationId xmlns:p14="http://schemas.microsoft.com/office/powerpoint/2010/main" val="3672354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28/3/22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16</a:t>
            </a:fld>
            <a:endParaRPr lang="en-AU"/>
          </a:p>
        </p:txBody>
      </p:sp>
    </p:spTree>
    <p:extLst>
      <p:ext uri="{BB962C8B-B14F-4D97-AF65-F5344CB8AC3E}">
        <p14:creationId xmlns:p14="http://schemas.microsoft.com/office/powerpoint/2010/main" val="289003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28/3/22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17</a:t>
            </a:fld>
            <a:endParaRPr lang="en-AU"/>
          </a:p>
        </p:txBody>
      </p:sp>
    </p:spTree>
    <p:extLst>
      <p:ext uri="{BB962C8B-B14F-4D97-AF65-F5344CB8AC3E}">
        <p14:creationId xmlns:p14="http://schemas.microsoft.com/office/powerpoint/2010/main" val="1895853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Garden Lovers meetups</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18</a:t>
            </a:fld>
            <a:endParaRPr lang="en-AU"/>
          </a:p>
        </p:txBody>
      </p:sp>
    </p:spTree>
    <p:extLst>
      <p:ext uri="{BB962C8B-B14F-4D97-AF65-F5344CB8AC3E}">
        <p14:creationId xmlns:p14="http://schemas.microsoft.com/office/powerpoint/2010/main" val="2956173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Law week</a:t>
            </a:r>
            <a:r>
              <a:rPr lang="en-AU" baseline="0" dirty="0" smtClean="0"/>
              <a:t> 18 May 2022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19</a:t>
            </a:fld>
            <a:endParaRPr lang="en-AU"/>
          </a:p>
        </p:txBody>
      </p:sp>
    </p:spTree>
    <p:extLst>
      <p:ext uri="{BB962C8B-B14F-4D97-AF65-F5344CB8AC3E}">
        <p14:creationId xmlns:p14="http://schemas.microsoft.com/office/powerpoint/2010/main" val="285563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2</a:t>
            </a:fld>
            <a:endParaRPr lang="en-AU"/>
          </a:p>
        </p:txBody>
      </p:sp>
    </p:spTree>
    <p:extLst>
      <p:ext uri="{BB962C8B-B14F-4D97-AF65-F5344CB8AC3E}">
        <p14:creationId xmlns:p14="http://schemas.microsoft.com/office/powerpoint/2010/main" val="446375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20</a:t>
            </a:fld>
            <a:endParaRPr lang="en-AU"/>
          </a:p>
        </p:txBody>
      </p:sp>
    </p:spTree>
    <p:extLst>
      <p:ext uri="{BB962C8B-B14F-4D97-AF65-F5344CB8AC3E}">
        <p14:creationId xmlns:p14="http://schemas.microsoft.com/office/powerpoint/2010/main" val="1076011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21</a:t>
            </a:fld>
            <a:endParaRPr lang="en-AU"/>
          </a:p>
        </p:txBody>
      </p:sp>
    </p:spTree>
    <p:extLst>
      <p:ext uri="{BB962C8B-B14F-4D97-AF65-F5344CB8AC3E}">
        <p14:creationId xmlns:p14="http://schemas.microsoft.com/office/powerpoint/2010/main" val="109418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IWD 3 March </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3</a:t>
            </a:fld>
            <a:endParaRPr lang="en-AU"/>
          </a:p>
        </p:txBody>
      </p:sp>
    </p:spTree>
    <p:extLst>
      <p:ext uri="{BB962C8B-B14F-4D97-AF65-F5344CB8AC3E}">
        <p14:creationId xmlns:p14="http://schemas.microsoft.com/office/powerpoint/2010/main" val="277285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4</a:t>
            </a:fld>
            <a:endParaRPr lang="en-AU"/>
          </a:p>
        </p:txBody>
      </p:sp>
    </p:spTree>
    <p:extLst>
      <p:ext uri="{BB962C8B-B14F-4D97-AF65-F5344CB8AC3E}">
        <p14:creationId xmlns:p14="http://schemas.microsoft.com/office/powerpoint/2010/main" val="12561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Started at FLD from May</a:t>
            </a:r>
            <a:r>
              <a:rPr lang="en-AU" baseline="0" dirty="0" smtClean="0"/>
              <a:t> 2022?</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5</a:t>
            </a:fld>
            <a:endParaRPr lang="en-AU"/>
          </a:p>
        </p:txBody>
      </p:sp>
    </p:spTree>
    <p:extLst>
      <p:ext uri="{BB962C8B-B14F-4D97-AF65-F5344CB8AC3E}">
        <p14:creationId xmlns:p14="http://schemas.microsoft.com/office/powerpoint/2010/main" val="12680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6</a:t>
            </a:fld>
            <a:endParaRPr lang="en-AU"/>
          </a:p>
        </p:txBody>
      </p:sp>
    </p:spTree>
    <p:extLst>
      <p:ext uri="{BB962C8B-B14F-4D97-AF65-F5344CB8AC3E}">
        <p14:creationId xmlns:p14="http://schemas.microsoft.com/office/powerpoint/2010/main" val="376304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7</a:t>
            </a:fld>
            <a:endParaRPr lang="en-AU"/>
          </a:p>
        </p:txBody>
      </p:sp>
    </p:spTree>
    <p:extLst>
      <p:ext uri="{BB962C8B-B14F-4D97-AF65-F5344CB8AC3E}">
        <p14:creationId xmlns:p14="http://schemas.microsoft.com/office/powerpoint/2010/main" val="409679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IWD</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8</a:t>
            </a:fld>
            <a:endParaRPr lang="en-AU"/>
          </a:p>
        </p:txBody>
      </p:sp>
    </p:spTree>
    <p:extLst>
      <p:ext uri="{BB962C8B-B14F-4D97-AF65-F5344CB8AC3E}">
        <p14:creationId xmlns:p14="http://schemas.microsoft.com/office/powerpoint/2010/main" val="2695837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IWD</a:t>
            </a:r>
            <a:endParaRPr lang="en-AU" dirty="0"/>
          </a:p>
        </p:txBody>
      </p:sp>
      <p:sp>
        <p:nvSpPr>
          <p:cNvPr id="4" name="Slide Number Placeholder 3"/>
          <p:cNvSpPr>
            <a:spLocks noGrp="1"/>
          </p:cNvSpPr>
          <p:nvPr>
            <p:ph type="sldNum" sz="quarter" idx="10"/>
          </p:nvPr>
        </p:nvSpPr>
        <p:spPr/>
        <p:txBody>
          <a:bodyPr/>
          <a:lstStyle/>
          <a:p>
            <a:fld id="{E8F9C331-C7A1-4420-8A1E-532B4F697033}" type="slidenum">
              <a:rPr lang="en-AU" smtClean="0"/>
              <a:t>9</a:t>
            </a:fld>
            <a:endParaRPr lang="en-AU"/>
          </a:p>
        </p:txBody>
      </p:sp>
    </p:spTree>
    <p:extLst>
      <p:ext uri="{BB962C8B-B14F-4D97-AF65-F5344CB8AC3E}">
        <p14:creationId xmlns:p14="http://schemas.microsoft.com/office/powerpoint/2010/main" val="345988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6" name="Rectangle 5"/>
          <p:cNvSpPr/>
          <p:nvPr userDrawn="1"/>
        </p:nvSpPr>
        <p:spPr>
          <a:xfrm>
            <a:off x="-2356926" y="6391064"/>
            <a:ext cx="8729126" cy="476672"/>
          </a:xfrm>
          <a:prstGeom prst="rect">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userDrawn="1"/>
        </p:nvSpPr>
        <p:spPr>
          <a:xfrm>
            <a:off x="6372200" y="6391064"/>
            <a:ext cx="2952328" cy="466936"/>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288" y="288056"/>
            <a:ext cx="1742043" cy="805301"/>
          </a:xfrm>
          <a:prstGeom prst="rect">
            <a:avLst/>
          </a:prstGeom>
        </p:spPr>
      </p:pic>
      <p:pic>
        <p:nvPicPr>
          <p:cNvPr id="9" name="Picture 8" descr="C:\Users\amilienou\Desktop\FCC Logo Divisional - Open Librarie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448347"/>
            <a:ext cx="1854639" cy="6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77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99592" y="1988840"/>
            <a:ext cx="7772400" cy="4114800"/>
          </a:xfrm>
          <a:prstGeom prst="rect">
            <a:avLst/>
          </a:prstGeom>
        </p:spPr>
        <p:txBody>
          <a:bodyPr/>
          <a:lstStyle>
            <a:lvl2pPr marL="457200" indent="0">
              <a:buNone/>
              <a:defRPr/>
            </a:lvl2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a:xfrm>
            <a:off x="914400" y="6172200"/>
            <a:ext cx="2895600" cy="457200"/>
          </a:xfrm>
          <a:prstGeom prst="rect">
            <a:avLst/>
          </a:prstGeom>
        </p:spPr>
        <p:txBody>
          <a:bodyPr/>
          <a:lstStyle>
            <a:lvl1pPr>
              <a:defRPr/>
            </a:lvl1pPr>
          </a:lstStyle>
          <a:p>
            <a:endParaRPr lang="en-AU" altLang="en-US"/>
          </a:p>
        </p:txBody>
      </p:sp>
      <p:sp>
        <p:nvSpPr>
          <p:cNvPr id="4" name="Rectangle 3"/>
          <p:cNvSpPr/>
          <p:nvPr userDrawn="1"/>
        </p:nvSpPr>
        <p:spPr>
          <a:xfrm>
            <a:off x="1" y="1491446"/>
            <a:ext cx="6372200" cy="137354"/>
          </a:xfrm>
          <a:prstGeom prst="rect">
            <a:avLst/>
          </a:prstGeom>
          <a:solidFill>
            <a:srgbClr val="00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userDrawn="1"/>
        </p:nvSpPr>
        <p:spPr>
          <a:xfrm>
            <a:off x="6372201" y="1491446"/>
            <a:ext cx="2771799" cy="137354"/>
          </a:xfrm>
          <a:prstGeom prst="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0527" y="332656"/>
            <a:ext cx="1713461" cy="792088"/>
          </a:xfrm>
          <a:prstGeom prst="rect">
            <a:avLst/>
          </a:prstGeom>
        </p:spPr>
      </p:pic>
      <p:pic>
        <p:nvPicPr>
          <p:cNvPr id="8" name="Picture 7" descr="C:\Users\amilienou\Desktop\FCC Logo Divisional - Open Librarie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500217"/>
            <a:ext cx="1913656" cy="62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450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p:titleStyle>
    <p:bodyStyle>
      <a:lvl1pPr marL="342900" indent="-342900" algn="l" rtl="0" eaLnBrk="1" fontAlgn="base" hangingPunct="1">
        <a:spcBef>
          <a:spcPct val="20000"/>
        </a:spcBef>
        <a:spcAft>
          <a:spcPct val="0"/>
        </a:spcAft>
        <a:defRPr>
          <a:solidFill>
            <a:schemeClr val="folHlink"/>
          </a:solidFill>
          <a:latin typeface="+mn-lt"/>
          <a:ea typeface="+mn-ea"/>
          <a:cs typeface="+mn-cs"/>
        </a:defRPr>
      </a:lvl1pPr>
      <a:lvl2pPr marL="742950" indent="-285750" algn="l" rtl="0" eaLnBrk="1" fontAlgn="base" hangingPunct="1">
        <a:spcBef>
          <a:spcPct val="20000"/>
        </a:spcBef>
        <a:spcAft>
          <a:spcPct val="0"/>
        </a:spcAft>
        <a:buFont typeface="Times" charset="0"/>
        <a:buChar char="•"/>
        <a:defRPr sz="1200">
          <a:solidFill>
            <a:schemeClr val="tx1"/>
          </a:solidFill>
          <a:latin typeface="Arial" charset="0"/>
          <a:ea typeface="+mn-ea"/>
        </a:defRPr>
      </a:lvl2pPr>
      <a:lvl3pPr marL="1143000" indent="-228600" algn="l" rtl="0" eaLnBrk="1" fontAlgn="base" hangingPunct="1">
        <a:spcBef>
          <a:spcPct val="20000"/>
        </a:spcBef>
        <a:spcAft>
          <a:spcPct val="0"/>
        </a:spcAft>
        <a:buChar char="o"/>
        <a:defRPr sz="1200">
          <a:solidFill>
            <a:schemeClr val="tx1"/>
          </a:solidFill>
          <a:latin typeface="Arial" charset="0"/>
          <a:ea typeface="+mn-ea"/>
        </a:defRPr>
      </a:lvl3pPr>
      <a:lvl4pPr marL="1600200" indent="-228600" algn="l" rtl="0" eaLnBrk="1" fontAlgn="base" hangingPunct="1">
        <a:spcBef>
          <a:spcPct val="20000"/>
        </a:spcBef>
        <a:spcAft>
          <a:spcPct val="0"/>
        </a:spcAft>
        <a:buChar char="–"/>
        <a:defRPr sz="1200">
          <a:solidFill>
            <a:schemeClr val="tx1"/>
          </a:solidFill>
          <a:latin typeface="Arial" charset="0"/>
          <a:ea typeface="+mn-ea"/>
        </a:defRPr>
      </a:lvl4pPr>
      <a:lvl5pPr marL="2057400" indent="-228600" algn="l" rtl="0" eaLnBrk="1" fontAlgn="base" hangingPunct="1">
        <a:spcBef>
          <a:spcPct val="20000"/>
        </a:spcBef>
        <a:spcAft>
          <a:spcPct val="0"/>
        </a:spcAft>
        <a:buChar char="»"/>
        <a:defRPr sz="1200">
          <a:solidFill>
            <a:schemeClr val="tx1"/>
          </a:solidFill>
          <a:latin typeface="Arial" charset="0"/>
          <a:ea typeface="+mn-ea"/>
        </a:defRPr>
      </a:lvl5pPr>
      <a:lvl6pPr marL="2514600" indent="-228600" algn="l" rtl="0" eaLnBrk="1" fontAlgn="base" hangingPunct="1">
        <a:spcBef>
          <a:spcPct val="20000"/>
        </a:spcBef>
        <a:spcAft>
          <a:spcPct val="0"/>
        </a:spcAft>
        <a:buChar char="»"/>
        <a:defRPr sz="1200">
          <a:solidFill>
            <a:schemeClr val="tx1"/>
          </a:solidFill>
          <a:latin typeface="Arial" charset="0"/>
          <a:ea typeface="+mn-ea"/>
        </a:defRPr>
      </a:lvl6pPr>
      <a:lvl7pPr marL="2971800" indent="-228600" algn="l" rtl="0" eaLnBrk="1" fontAlgn="base" hangingPunct="1">
        <a:spcBef>
          <a:spcPct val="20000"/>
        </a:spcBef>
        <a:spcAft>
          <a:spcPct val="0"/>
        </a:spcAft>
        <a:buChar char="»"/>
        <a:defRPr sz="1200">
          <a:solidFill>
            <a:schemeClr val="tx1"/>
          </a:solidFill>
          <a:latin typeface="Arial" charset="0"/>
          <a:ea typeface="+mn-ea"/>
        </a:defRPr>
      </a:lvl7pPr>
      <a:lvl8pPr marL="3429000" indent="-228600" algn="l" rtl="0" eaLnBrk="1" fontAlgn="base" hangingPunct="1">
        <a:spcBef>
          <a:spcPct val="20000"/>
        </a:spcBef>
        <a:spcAft>
          <a:spcPct val="0"/>
        </a:spcAft>
        <a:buChar char="»"/>
        <a:defRPr sz="1200">
          <a:solidFill>
            <a:schemeClr val="tx1"/>
          </a:solidFill>
          <a:latin typeface="Arial" charset="0"/>
          <a:ea typeface="+mn-ea"/>
        </a:defRPr>
      </a:lvl8pPr>
      <a:lvl9pPr marL="3886200" indent="-228600" algn="l" rtl="0" eaLnBrk="1" fontAlgn="base" hangingPunct="1">
        <a:spcBef>
          <a:spcPct val="20000"/>
        </a:spcBef>
        <a:spcAft>
          <a:spcPct val="0"/>
        </a:spcAft>
        <a:buChar char="»"/>
        <a:defRPr sz="1200">
          <a:solidFill>
            <a:schemeClr val="tx1"/>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8320" y="2102158"/>
            <a:ext cx="6264696" cy="461665"/>
          </a:xfrm>
          <a:prstGeom prst="rect">
            <a:avLst/>
          </a:prstGeom>
          <a:noFill/>
        </p:spPr>
        <p:txBody>
          <a:bodyPr wrap="square" rtlCol="0">
            <a:spAutoFit/>
          </a:bodyPr>
          <a:lstStyle/>
          <a:p>
            <a:r>
              <a:rPr lang="en-US" b="1" kern="0" dirty="0">
                <a:latin typeface="Arial" panose="020B0604020202020204" pitchFamily="34" charset="0"/>
                <a:cs typeface="Arial" panose="020B0604020202020204" pitchFamily="34" charset="0"/>
              </a:rPr>
              <a:t>PROGRAMS, ACTIVITIES AND EVENTS</a:t>
            </a:r>
            <a:endParaRPr lang="en-AU" b="1" kern="0" dirty="0">
              <a:latin typeface="Arial" panose="020B0604020202020204" pitchFamily="34" charset="0"/>
              <a:cs typeface="Arial" panose="020B0604020202020204" pitchFamily="34" charset="0"/>
            </a:endParaRPr>
          </a:p>
        </p:txBody>
      </p:sp>
      <p:sp>
        <p:nvSpPr>
          <p:cNvPr id="6" name="Text Box 10"/>
          <p:cNvSpPr txBox="1">
            <a:spLocks noChangeArrowheads="1"/>
          </p:cNvSpPr>
          <p:nvPr/>
        </p:nvSpPr>
        <p:spPr bwMode="auto">
          <a:xfrm>
            <a:off x="892360" y="2707488"/>
            <a:ext cx="7560840"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342900" lvl="0" indent="-342900" algn="l">
              <a:spcAft>
                <a:spcPts val="4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Multicultural Literacy Programs</a:t>
            </a:r>
            <a:endParaRPr lang="en-AU" sz="2000" dirty="0">
              <a:latin typeface="Arial" panose="020B0604020202020204" pitchFamily="34" charset="0"/>
              <a:cs typeface="Arial" panose="020B0604020202020204" pitchFamily="34" charset="0"/>
            </a:endParaRPr>
          </a:p>
          <a:p>
            <a:pPr marL="342900" lvl="0" indent="-342900" algn="l">
              <a:spcAft>
                <a:spcPts val="4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Celebrating Multiculturalism </a:t>
            </a:r>
          </a:p>
          <a:p>
            <a:pPr marL="342900" indent="-342900" algn="l">
              <a:spcAft>
                <a:spcPts val="400"/>
              </a:spcAft>
              <a:buFont typeface="Arial" panose="020B0604020202020204" pitchFamily="34" charset="0"/>
              <a:buChar char="•"/>
            </a:pPr>
            <a:r>
              <a:rPr lang="en-AU" sz="2000" dirty="0" smtClean="0">
                <a:latin typeface="Arial" panose="020B0604020202020204" pitchFamily="34" charset="0"/>
                <a:cs typeface="Arial" panose="020B0604020202020204" pitchFamily="34" charset="0"/>
              </a:rPr>
              <a:t>Participate in Culture and Tradition</a:t>
            </a:r>
            <a:endParaRPr lang="en-AU" sz="2000" dirty="0">
              <a:latin typeface="Arial" panose="020B0604020202020204" pitchFamily="34" charset="0"/>
              <a:cs typeface="Arial" panose="020B0604020202020204" pitchFamily="34" charset="0"/>
            </a:endParaRPr>
          </a:p>
        </p:txBody>
      </p:sp>
      <p:sp>
        <p:nvSpPr>
          <p:cNvPr id="8" name="Title 1"/>
          <p:cNvSpPr txBox="1">
            <a:spLocks/>
          </p:cNvSpPr>
          <p:nvPr/>
        </p:nvSpPr>
        <p:spPr>
          <a:xfrm>
            <a:off x="827584" y="1940807"/>
            <a:ext cx="7488832" cy="784369"/>
          </a:xfrm>
          <a:prstGeom prst="rect">
            <a:avLst/>
          </a:prstGeom>
        </p:spPr>
        <p:txBody>
          <a:bodyPr/>
          <a:lstStyle>
            <a:lvl1pPr algn="l" rtl="0" eaLnBrk="1" fontAlgn="base" hangingPunct="1">
              <a:spcBef>
                <a:spcPct val="0"/>
              </a:spcBef>
              <a:spcAft>
                <a:spcPct val="0"/>
              </a:spcAft>
              <a:defRPr sz="3900">
                <a:solidFill>
                  <a:srgbClr val="00509E"/>
                </a:solidFill>
                <a:latin typeface="+mj-lt"/>
                <a:ea typeface="+mj-ea"/>
                <a:cs typeface="+mj-cs"/>
              </a:defRPr>
            </a:lvl1pPr>
            <a:lvl2pPr algn="l" rtl="0" eaLnBrk="1" fontAlgn="base" hangingPunct="1">
              <a:spcBef>
                <a:spcPct val="0"/>
              </a:spcBef>
              <a:spcAft>
                <a:spcPct val="0"/>
              </a:spcAft>
              <a:defRPr sz="3900">
                <a:solidFill>
                  <a:srgbClr val="00509E"/>
                </a:solidFill>
                <a:latin typeface="Agenda-Light" charset="0"/>
                <a:ea typeface="ＭＳ Ｐゴシック" pitchFamily="48" charset="-128"/>
              </a:defRPr>
            </a:lvl2pPr>
            <a:lvl3pPr algn="l" rtl="0" eaLnBrk="1" fontAlgn="base" hangingPunct="1">
              <a:spcBef>
                <a:spcPct val="0"/>
              </a:spcBef>
              <a:spcAft>
                <a:spcPct val="0"/>
              </a:spcAft>
              <a:defRPr sz="3900">
                <a:solidFill>
                  <a:srgbClr val="00509E"/>
                </a:solidFill>
                <a:latin typeface="Agenda-Light" charset="0"/>
                <a:ea typeface="ＭＳ Ｐゴシック" pitchFamily="48" charset="-128"/>
              </a:defRPr>
            </a:lvl3pPr>
            <a:lvl4pPr algn="l" rtl="0" eaLnBrk="1" fontAlgn="base" hangingPunct="1">
              <a:spcBef>
                <a:spcPct val="0"/>
              </a:spcBef>
              <a:spcAft>
                <a:spcPct val="0"/>
              </a:spcAft>
              <a:defRPr sz="3900">
                <a:solidFill>
                  <a:srgbClr val="00509E"/>
                </a:solidFill>
                <a:latin typeface="Agenda-Light" charset="0"/>
                <a:ea typeface="ＭＳ Ｐゴシック" pitchFamily="48" charset="-128"/>
              </a:defRPr>
            </a:lvl4pPr>
            <a:lvl5pPr algn="l" rtl="0" eaLnBrk="1" fontAlgn="base" hangingPunct="1">
              <a:spcBef>
                <a:spcPct val="0"/>
              </a:spcBef>
              <a:spcAft>
                <a:spcPct val="0"/>
              </a:spcAft>
              <a:defRPr sz="3900">
                <a:solidFill>
                  <a:srgbClr val="00509E"/>
                </a:solidFill>
                <a:latin typeface="Agenda-Light" charset="0"/>
                <a:ea typeface="ＭＳ Ｐゴシック" pitchFamily="48" charset="-128"/>
              </a:defRPr>
            </a:lvl5pPr>
            <a:lvl6pPr marL="457200" algn="l" rtl="0" eaLnBrk="1" fontAlgn="base" hangingPunct="1">
              <a:spcBef>
                <a:spcPct val="0"/>
              </a:spcBef>
              <a:spcAft>
                <a:spcPct val="0"/>
              </a:spcAft>
              <a:defRPr sz="3900">
                <a:solidFill>
                  <a:srgbClr val="00509E"/>
                </a:solidFill>
                <a:latin typeface="Agenda-Light" charset="0"/>
                <a:ea typeface="ＭＳ Ｐゴシック" pitchFamily="48" charset="-128"/>
              </a:defRPr>
            </a:lvl6pPr>
            <a:lvl7pPr marL="914400" algn="l" rtl="0" eaLnBrk="1" fontAlgn="base" hangingPunct="1">
              <a:spcBef>
                <a:spcPct val="0"/>
              </a:spcBef>
              <a:spcAft>
                <a:spcPct val="0"/>
              </a:spcAft>
              <a:defRPr sz="3900">
                <a:solidFill>
                  <a:srgbClr val="00509E"/>
                </a:solidFill>
                <a:latin typeface="Agenda-Light" charset="0"/>
                <a:ea typeface="ＭＳ Ｐゴシック" pitchFamily="48" charset="-128"/>
              </a:defRPr>
            </a:lvl7pPr>
            <a:lvl8pPr marL="1371600" algn="l" rtl="0" eaLnBrk="1" fontAlgn="base" hangingPunct="1">
              <a:spcBef>
                <a:spcPct val="0"/>
              </a:spcBef>
              <a:spcAft>
                <a:spcPct val="0"/>
              </a:spcAft>
              <a:defRPr sz="3900">
                <a:solidFill>
                  <a:srgbClr val="00509E"/>
                </a:solidFill>
                <a:latin typeface="Agenda-Light" charset="0"/>
                <a:ea typeface="ＭＳ Ｐゴシック" pitchFamily="48" charset="-128"/>
              </a:defRPr>
            </a:lvl8pPr>
            <a:lvl9pPr marL="1828800" algn="l" rtl="0" eaLnBrk="1" fontAlgn="base" hangingPunct="1">
              <a:spcBef>
                <a:spcPct val="0"/>
              </a:spcBef>
              <a:spcAft>
                <a:spcPct val="0"/>
              </a:spcAft>
              <a:defRPr sz="3900">
                <a:solidFill>
                  <a:srgbClr val="00509E"/>
                </a:solidFill>
                <a:latin typeface="Agenda-Light" charset="0"/>
                <a:ea typeface="ＭＳ Ｐゴシック" pitchFamily="48" charset="-128"/>
              </a:defRPr>
            </a:lvl9pPr>
          </a:lstStyle>
          <a:p>
            <a:endParaRPr lang="en-AU"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17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Mini succulent </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728913" y="2503488"/>
            <a:ext cx="4114800" cy="3086100"/>
          </a:xfrm>
        </p:spPr>
      </p:pic>
    </p:spTree>
    <p:extLst>
      <p:ext uri="{BB962C8B-B14F-4D97-AF65-F5344CB8AC3E}">
        <p14:creationId xmlns:p14="http://schemas.microsoft.com/office/powerpoint/2010/main" val="1054571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Garden Lovers meetups </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3113" y="2708920"/>
            <a:ext cx="4761135" cy="3395018"/>
          </a:xfrm>
        </p:spPr>
      </p:pic>
    </p:spTree>
    <p:extLst>
      <p:ext uri="{BB962C8B-B14F-4D97-AF65-F5344CB8AC3E}">
        <p14:creationId xmlns:p14="http://schemas.microsoft.com/office/powerpoint/2010/main" val="569720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Harmony Day </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2728913" y="2503488"/>
            <a:ext cx="4114800" cy="3086100"/>
          </a:xfrm>
        </p:spPr>
      </p:pic>
    </p:spTree>
    <p:extLst>
      <p:ext uri="{BB962C8B-B14F-4D97-AF65-F5344CB8AC3E}">
        <p14:creationId xmlns:p14="http://schemas.microsoft.com/office/powerpoint/2010/main" val="2804937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Ramadan celebration </a:t>
            </a:r>
            <a:endParaRPr lang="en-AU" dirty="0">
              <a:solidFill>
                <a:srgbClr val="00509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8713" y="2517988"/>
            <a:ext cx="7315200" cy="3585950"/>
          </a:xfrm>
        </p:spPr>
      </p:pic>
    </p:spTree>
    <p:extLst>
      <p:ext uri="{BB962C8B-B14F-4D97-AF65-F5344CB8AC3E}">
        <p14:creationId xmlns:p14="http://schemas.microsoft.com/office/powerpoint/2010/main" val="328666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Assyrian New Year </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3113" y="2517988"/>
            <a:ext cx="5486400" cy="3585950"/>
          </a:xfrm>
        </p:spPr>
      </p:pic>
    </p:spTree>
    <p:extLst>
      <p:ext uri="{BB962C8B-B14F-4D97-AF65-F5344CB8AC3E}">
        <p14:creationId xmlns:p14="http://schemas.microsoft.com/office/powerpoint/2010/main" val="1899417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Assyrian New Year </a:t>
            </a:r>
            <a:endParaRPr lang="en-AU" dirty="0">
              <a:solidFill>
                <a:srgbClr val="00509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728913" y="2503488"/>
            <a:ext cx="4114800" cy="3086100"/>
          </a:xfrm>
        </p:spPr>
      </p:pic>
    </p:spTree>
    <p:extLst>
      <p:ext uri="{BB962C8B-B14F-4D97-AF65-F5344CB8AC3E}">
        <p14:creationId xmlns:p14="http://schemas.microsoft.com/office/powerpoint/2010/main" val="233206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err="1" smtClean="0">
                <a:solidFill>
                  <a:srgbClr val="00509E"/>
                </a:solidFill>
                <a:latin typeface="Arial" panose="020B0604020202020204" pitchFamily="34" charset="0"/>
                <a:cs typeface="Arial" panose="020B0604020202020204" pitchFamily="34" charset="0"/>
              </a:rPr>
              <a:t>Navitas</a:t>
            </a:r>
            <a:r>
              <a:rPr lang="en-AU" dirty="0" smtClean="0">
                <a:solidFill>
                  <a:srgbClr val="00509E"/>
                </a:solidFill>
                <a:latin typeface="Arial" panose="020B0604020202020204" pitchFamily="34" charset="0"/>
                <a:cs typeface="Arial" panose="020B0604020202020204" pitchFamily="34" charset="0"/>
              </a:rPr>
              <a:t> Tours</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4624" y="2517988"/>
            <a:ext cx="5483378" cy="3719324"/>
          </a:xfrm>
        </p:spPr>
      </p:pic>
    </p:spTree>
    <p:extLst>
      <p:ext uri="{BB962C8B-B14F-4D97-AF65-F5344CB8AC3E}">
        <p14:creationId xmlns:p14="http://schemas.microsoft.com/office/powerpoint/2010/main" val="1974785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err="1" smtClean="0">
                <a:solidFill>
                  <a:srgbClr val="00509E"/>
                </a:solidFill>
                <a:latin typeface="Arial" panose="020B0604020202020204" pitchFamily="34" charset="0"/>
                <a:cs typeface="Arial" panose="020B0604020202020204" pitchFamily="34" charset="0"/>
              </a:rPr>
              <a:t>Navitas</a:t>
            </a:r>
            <a:r>
              <a:rPr lang="en-AU" dirty="0" smtClean="0">
                <a:solidFill>
                  <a:srgbClr val="00509E"/>
                </a:solidFill>
                <a:latin typeface="Arial" panose="020B0604020202020204" pitchFamily="34" charset="0"/>
                <a:cs typeface="Arial" panose="020B0604020202020204" pitchFamily="34" charset="0"/>
              </a:rPr>
              <a:t> Tours</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4624" y="2517988"/>
            <a:ext cx="5483378" cy="3935348"/>
          </a:xfrm>
        </p:spPr>
      </p:pic>
    </p:spTree>
    <p:extLst>
      <p:ext uri="{BB962C8B-B14F-4D97-AF65-F5344CB8AC3E}">
        <p14:creationId xmlns:p14="http://schemas.microsoft.com/office/powerpoint/2010/main" val="825309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Garden Lovers meetups </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3113" y="2708920"/>
            <a:ext cx="4761135" cy="3395018"/>
          </a:xfrm>
        </p:spPr>
      </p:pic>
    </p:spTree>
    <p:extLst>
      <p:ext uri="{BB962C8B-B14F-4D97-AF65-F5344CB8AC3E}">
        <p14:creationId xmlns:p14="http://schemas.microsoft.com/office/powerpoint/2010/main" val="3255090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Law week NDIS providers </a:t>
            </a:r>
            <a:endParaRPr lang="en-AU" dirty="0">
              <a:solidFill>
                <a:srgbClr val="00509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3113" y="2517988"/>
            <a:ext cx="5486400" cy="3585950"/>
          </a:xfrm>
        </p:spPr>
      </p:pic>
    </p:spTree>
    <p:extLst>
      <p:ext uri="{BB962C8B-B14F-4D97-AF65-F5344CB8AC3E}">
        <p14:creationId xmlns:p14="http://schemas.microsoft.com/office/powerpoint/2010/main" val="2474101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2517988"/>
            <a:ext cx="6192688" cy="3719324"/>
          </a:xfrm>
        </p:spPr>
      </p:pic>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Family story time sessions introduced at Fairfield </a:t>
            </a:r>
            <a:endParaRPr lang="en-AU" dirty="0">
              <a:solidFill>
                <a:srgbClr val="00509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82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Oil Painting Program &amp; Exhibition:</a:t>
            </a:r>
            <a:endParaRPr lang="en-AU" dirty="0">
              <a:solidFill>
                <a:srgbClr val="00509E"/>
              </a:solidFill>
              <a:latin typeface="Arial" panose="020B0604020202020204" pitchFamily="34" charset="0"/>
              <a:cs typeface="Arial" panose="020B0604020202020204" pitchFamily="34" charset="0"/>
            </a:endParaRP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0213" y="2517988"/>
            <a:ext cx="6172200" cy="3585950"/>
          </a:xfrm>
        </p:spPr>
      </p:pic>
    </p:spTree>
    <p:extLst>
      <p:ext uri="{BB962C8B-B14F-4D97-AF65-F5344CB8AC3E}">
        <p14:creationId xmlns:p14="http://schemas.microsoft.com/office/powerpoint/2010/main" val="1291498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Oil Painting Exhibition:</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0213" y="2517988"/>
            <a:ext cx="6172200" cy="3585950"/>
          </a:xfrm>
        </p:spPr>
      </p:pic>
    </p:spTree>
    <p:extLst>
      <p:ext uri="{BB962C8B-B14F-4D97-AF65-F5344CB8AC3E}">
        <p14:creationId xmlns:p14="http://schemas.microsoft.com/office/powerpoint/2010/main" val="294833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International Women’s Day 2022</a:t>
            </a:r>
            <a:endParaRPr lang="en-AU" dirty="0">
              <a:solidFill>
                <a:srgbClr val="00509E"/>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2708920"/>
            <a:ext cx="6900813" cy="3672408"/>
          </a:xfrm>
        </p:spPr>
      </p:pic>
    </p:spTree>
    <p:extLst>
      <p:ext uri="{BB962C8B-B14F-4D97-AF65-F5344CB8AC3E}">
        <p14:creationId xmlns:p14="http://schemas.microsoft.com/office/powerpoint/2010/main" val="964851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IWD continued…</a:t>
            </a:r>
            <a:endParaRPr lang="en-AU" dirty="0">
              <a:solidFill>
                <a:srgbClr val="00509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2517988"/>
            <a:ext cx="6756797" cy="4007356"/>
          </a:xfrm>
        </p:spPr>
      </p:pic>
    </p:spTree>
    <p:extLst>
      <p:ext uri="{BB962C8B-B14F-4D97-AF65-F5344CB8AC3E}">
        <p14:creationId xmlns:p14="http://schemas.microsoft.com/office/powerpoint/2010/main" val="411061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IWD: Dai Le Deputy Mayor</a:t>
            </a:r>
            <a:endParaRPr lang="en-AU" dirty="0">
              <a:solidFill>
                <a:srgbClr val="00509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9" y="2517988"/>
            <a:ext cx="6408712" cy="3585950"/>
          </a:xfrm>
        </p:spPr>
      </p:pic>
    </p:spTree>
    <p:extLst>
      <p:ext uri="{BB962C8B-B14F-4D97-AF65-F5344CB8AC3E}">
        <p14:creationId xmlns:p14="http://schemas.microsoft.com/office/powerpoint/2010/main" val="178778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Guest speaker </a:t>
            </a:r>
            <a:endParaRPr lang="en-AU" dirty="0">
              <a:solidFill>
                <a:srgbClr val="00509E"/>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3262" y="1989138"/>
            <a:ext cx="3344961" cy="4464198"/>
          </a:xfrm>
        </p:spPr>
      </p:pic>
    </p:spTree>
    <p:extLst>
      <p:ext uri="{BB962C8B-B14F-4D97-AF65-F5344CB8AC3E}">
        <p14:creationId xmlns:p14="http://schemas.microsoft.com/office/powerpoint/2010/main" val="371304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Guest speaker </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3262" y="1989138"/>
            <a:ext cx="3272953" cy="4392190"/>
          </a:xfrm>
        </p:spPr>
      </p:pic>
    </p:spTree>
    <p:extLst>
      <p:ext uri="{BB962C8B-B14F-4D97-AF65-F5344CB8AC3E}">
        <p14:creationId xmlns:p14="http://schemas.microsoft.com/office/powerpoint/2010/main" val="283131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Cultural group performance on the day.</a:t>
            </a:r>
            <a:endParaRPr lang="en-AU" dirty="0">
              <a:solidFill>
                <a:srgbClr val="00509E"/>
              </a:solidFill>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0213" y="2517988"/>
            <a:ext cx="6172200" cy="3791332"/>
          </a:xfrm>
        </p:spPr>
      </p:pic>
    </p:spTree>
    <p:extLst>
      <p:ext uri="{BB962C8B-B14F-4D97-AF65-F5344CB8AC3E}">
        <p14:creationId xmlns:p14="http://schemas.microsoft.com/office/powerpoint/2010/main" val="27335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056323"/>
            <a:ext cx="7200800" cy="461665"/>
          </a:xfrm>
          <a:prstGeom prst="rect">
            <a:avLst/>
          </a:prstGeom>
          <a:noFill/>
        </p:spPr>
        <p:txBody>
          <a:bodyPr wrap="square" rtlCol="0">
            <a:spAutoFit/>
          </a:bodyPr>
          <a:lstStyle/>
          <a:p>
            <a:pPr algn="l"/>
            <a:r>
              <a:rPr lang="en-AU" dirty="0" smtClean="0">
                <a:solidFill>
                  <a:srgbClr val="00509E"/>
                </a:solidFill>
                <a:latin typeface="Arial" panose="020B0604020202020204" pitchFamily="34" charset="0"/>
                <a:cs typeface="Arial" panose="020B0604020202020204" pitchFamily="34" charset="0"/>
              </a:rPr>
              <a:t>Sit &amp; Sew Group.</a:t>
            </a:r>
            <a:endParaRPr lang="en-AU" dirty="0">
              <a:solidFill>
                <a:srgbClr val="00509E"/>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728913" y="2503488"/>
            <a:ext cx="4114800" cy="3086100"/>
          </a:xfrm>
        </p:spPr>
      </p:pic>
    </p:spTree>
    <p:extLst>
      <p:ext uri="{BB962C8B-B14F-4D97-AF65-F5344CB8AC3E}">
        <p14:creationId xmlns:p14="http://schemas.microsoft.com/office/powerpoint/2010/main" val="109381141"/>
      </p:ext>
    </p:extLst>
  </p:cSld>
  <p:clrMapOvr>
    <a:masterClrMapping/>
  </p:clrMapOvr>
</p:sld>
</file>

<file path=ppt/theme/theme1.xml><?xml version="1.0" encoding="utf-8"?>
<a:theme xmlns:a="http://schemas.openxmlformats.org/drawingml/2006/main" name="Curve_Agenda">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genda-Light"/>
        <a:ea typeface="ＭＳ Ｐゴシック"/>
        <a:cs typeface=""/>
      </a:majorFont>
      <a:minorFont>
        <a:latin typeface="Agenda-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alt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55604B7EF7E23E90E05400144FFBB63F" version="1.0.0">
  <systemFields>
    <field name="Objective-Id">
      <value order="0">A1481393</value>
    </field>
    <field name="Objective-Title">
      <value order="0">Powerpoint Presentation - Cobranded Open Libraries</value>
    </field>
    <field name="Objective-Description">
      <value order="0"/>
    </field>
    <field name="Objective-CreationStamp">
      <value order="0">2015-09-08T01:26:29Z</value>
    </field>
    <field name="Objective-IsApproved">
      <value order="0">false</value>
    </field>
    <field name="Objective-IsPublished">
      <value order="0">false</value>
    </field>
    <field name="Objective-DatePublished">
      <value order="0"/>
    </field>
    <field name="Objective-ModificationStamp">
      <value order="0">2017-08-17T09:17:48Z</value>
    </field>
    <field name="Objective-Owner">
      <value order="0">Anna Milienou</value>
    </field>
    <field name="Objective-Path">
      <value order="0">Objective Global Folder:FCC File Plan:Community Relations:Corporate Image:Branding:Style, Image and Promotion Guide Updates:Templates</value>
    </field>
    <field name="Objective-Parent">
      <value order="0">Templates</value>
    </field>
    <field name="Objective-State">
      <value order="0">Being Edited</value>
    </field>
    <field name="Objective-VersionId">
      <value order="0">vA3786059</value>
    </field>
    <field name="Objective-Version">
      <value order="0">4.1</value>
    </field>
    <field name="Objective-VersionNumber">
      <value order="0">6</value>
    </field>
    <field name="Objective-VersionComment">
      <value order="0"/>
    </field>
    <field name="Objective-FileNumber">
      <value order="0">qA193349</value>
    </field>
    <field name="Objective-Classification">
      <value order="0"/>
    </field>
    <field name="Objective-Caveats">
      <value order="0"/>
    </field>
  </systemFields>
  <catalogues>
    <catalogue name="Document Type Catalogue" type="type" ori="id:cA5">
      <field name="Objective-Extender - Email URL">
        <value order="0">ilnkA5</value>
      </field>
    </catalogue>
    <catalogue name="Standard Catalogue" type="user" ori="id:cA7">
      <field name="Objective-Document Type">
        <value order="0">General Document</value>
      </field>
      <field name="Objective-Author">
        <value order="0"/>
      </field>
      <field name="Objective-Route">
        <value order="0"/>
      </field>
      <field name="Objective-Assignee">
        <value order="0"/>
      </field>
      <field name="Objective-External Author">
        <value order="0"/>
      </field>
      <field name="Objective-Date Written">
        <value order="0"/>
      </field>
      <field name="Objective-Description/Precis">
        <value order="0"/>
      </field>
    </catalogue>
  </catalogues>
</metadata>
</file>

<file path=customXml/item2.xml><?xml version="1.0" encoding="utf-8"?>
<ct:contentTypeSchema xmlns:ct="http://schemas.microsoft.com/office/2006/metadata/contentType" xmlns:ma="http://schemas.microsoft.com/office/2006/metadata/properties/metaAttributes" ct:_="" ma:_="" ma:contentTypeName="Document" ma:contentTypeID="0x01010057462E4D17830D469FC73D67A73F08E3" ma:contentTypeVersion="9" ma:contentTypeDescription="Create a new document." ma:contentTypeScope="" ma:versionID="f6d5f6debc62cffae06b9279319facd4">
  <xsd:schema xmlns:xsd="http://www.w3.org/2001/XMLSchema" xmlns:xs="http://www.w3.org/2001/XMLSchema" xmlns:p="http://schemas.microsoft.com/office/2006/metadata/properties" xmlns:ns3="ac8b6208-e048-448d-bc3e-02c4c540a2ef" targetNamespace="http://schemas.microsoft.com/office/2006/metadata/properties" ma:root="true" ma:fieldsID="7bb1969915c820180008b0989f8e0d64" ns3:_="">
    <xsd:import namespace="ac8b6208-e048-448d-bc3e-02c4c540a2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b6208-e048-448d-bc3e-02c4c540a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55604B7EF7E23E90E05400144FFBB63F"/>
  </ds:schemaRefs>
</ds:datastoreItem>
</file>

<file path=customXml/itemProps2.xml><?xml version="1.0" encoding="utf-8"?>
<ds:datastoreItem xmlns:ds="http://schemas.openxmlformats.org/officeDocument/2006/customXml" ds:itemID="{1F6E9920-2FE9-43E0-93CA-BE43C0F7D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b6208-e048-448d-bc3e-02c4c540a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8A93BE-19CA-4F3A-A5A5-DB314A2E2718}">
  <ds:schemaRefs>
    <ds:schemaRef ds:uri="http://schemas.microsoft.com/sharepoint/v3/contenttype/forms"/>
  </ds:schemaRefs>
</ds:datastoreItem>
</file>

<file path=customXml/itemProps4.xml><?xml version="1.0" encoding="utf-8"?>
<ds:datastoreItem xmlns:ds="http://schemas.openxmlformats.org/officeDocument/2006/customXml" ds:itemID="{AAE2C331-BAA8-4FE2-ADE0-F795A07165AE}">
  <ds:schemaRefs>
    <ds:schemaRef ds:uri="http://purl.org/dc/terms/"/>
    <ds:schemaRef ds:uri="http://schemas.openxmlformats.org/package/2006/metadata/core-properties"/>
    <ds:schemaRef ds:uri="http://purl.org/dc/dcmitype/"/>
    <ds:schemaRef ds:uri="http://schemas.microsoft.com/office/infopath/2007/PartnerControls"/>
    <ds:schemaRef ds:uri="ac8b6208-e048-448d-bc3e-02c4c540a2ef"/>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Curve_Agenda</Template>
  <TotalTime>451</TotalTime>
  <Words>575</Words>
  <Application>Microsoft Office PowerPoint</Application>
  <PresentationFormat>On-screen Show (4:3)</PresentationFormat>
  <Paragraphs>76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Agenda-Bold</vt:lpstr>
      <vt:lpstr>Agenda-Light</vt:lpstr>
      <vt:lpstr>Arial</vt:lpstr>
      <vt:lpstr>Calibri</vt:lpstr>
      <vt:lpstr>Times</vt:lpstr>
      <vt:lpstr>Curve_Agenda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Fairfield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Style Text</dc:title>
  <dc:creator>Anna Milienou</dc:creator>
  <cp:lastModifiedBy>Sujatha Thadakamalla</cp:lastModifiedBy>
  <cp:revision>44</cp:revision>
  <dcterms:created xsi:type="dcterms:W3CDTF">2014-11-06T00:45:12Z</dcterms:created>
  <dcterms:modified xsi:type="dcterms:W3CDTF">2022-11-03T04:54:57Z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A1481393</vt:lpwstr>
  </property>
  <property fmtid="{D5CDD505-2E9C-101B-9397-08002B2CF9AE}" pid="3" name="Objective-Title">
    <vt:lpwstr>Powerpoint Presentation - Cobranded Open Libraries (july 2017)</vt:lpwstr>
  </property>
  <property fmtid="{D5CDD505-2E9C-101B-9397-08002B2CF9AE}" pid="4" name="Objective-Comment">
    <vt:lpwstr/>
  </property>
  <property fmtid="{D5CDD505-2E9C-101B-9397-08002B2CF9AE}" pid="5" name="Objective-CreationStamp">
    <vt:filetime>2015-09-08T01:27:14Z</vt:filetime>
  </property>
  <property fmtid="{D5CDD505-2E9C-101B-9397-08002B2CF9AE}" pid="6" name="Objective-IsApproved">
    <vt:bool>false</vt:bool>
  </property>
  <property fmtid="{D5CDD505-2E9C-101B-9397-08002B2CF9AE}" pid="7" name="Objective-IsPublished">
    <vt:bool>true</vt:bool>
  </property>
  <property fmtid="{D5CDD505-2E9C-101B-9397-08002B2CF9AE}" pid="8" name="Objective-DatePublished">
    <vt:filetime>2017-08-17T09:18:25Z</vt:filetime>
  </property>
  <property fmtid="{D5CDD505-2E9C-101B-9397-08002B2CF9AE}" pid="9" name="Objective-ModificationStamp">
    <vt:filetime>2017-08-17T09:18:44Z</vt:filetime>
  </property>
  <property fmtid="{D5CDD505-2E9C-101B-9397-08002B2CF9AE}" pid="10" name="Objective-Owner">
    <vt:lpwstr>Anna Milienou</vt:lpwstr>
  </property>
  <property fmtid="{D5CDD505-2E9C-101B-9397-08002B2CF9AE}" pid="11" name="Objective-Path">
    <vt:lpwstr>Objective Global Folder:FCC File Plan:Community Relations:Corporate Image:Branding:Style, Image and Promotion Guide Updates:Templates:</vt:lpwstr>
  </property>
  <property fmtid="{D5CDD505-2E9C-101B-9397-08002B2CF9AE}" pid="12" name="Objective-Parent">
    <vt:lpwstr>Templates</vt:lpwstr>
  </property>
  <property fmtid="{D5CDD505-2E9C-101B-9397-08002B2CF9AE}" pid="13" name="Objective-State">
    <vt:lpwstr>Published</vt:lpwstr>
  </property>
  <property fmtid="{D5CDD505-2E9C-101B-9397-08002B2CF9AE}" pid="14" name="Objective-Version">
    <vt:lpwstr>5.0</vt:lpwstr>
  </property>
  <property fmtid="{D5CDD505-2E9C-101B-9397-08002B2CF9AE}" pid="15" name="Objective-VersionNumber">
    <vt:r8>6</vt:r8>
  </property>
  <property fmtid="{D5CDD505-2E9C-101B-9397-08002B2CF9AE}" pid="16" name="Objective-VersionComment">
    <vt:lpwstr/>
  </property>
  <property fmtid="{D5CDD505-2E9C-101B-9397-08002B2CF9AE}" pid="17" name="Objective-FileNumber">
    <vt:lpwstr>14/16344</vt:lpwstr>
  </property>
  <property fmtid="{D5CDD505-2E9C-101B-9397-08002B2CF9AE}" pid="18" name="Objective-Classification">
    <vt:lpwstr>[Inherited - none]</vt:lpwstr>
  </property>
  <property fmtid="{D5CDD505-2E9C-101B-9397-08002B2CF9AE}" pid="19" name="Objective-Caveats">
    <vt:lpwstr/>
  </property>
  <property fmtid="{D5CDD505-2E9C-101B-9397-08002B2CF9AE}" pid="20" name="Objective-Extender - Email URL [system]">
    <vt:lpwstr>Email URL</vt:lpwstr>
  </property>
  <property fmtid="{D5CDD505-2E9C-101B-9397-08002B2CF9AE}" pid="21" name="Objective-Author">
    <vt:lpwstr/>
  </property>
  <property fmtid="{D5CDD505-2E9C-101B-9397-08002B2CF9AE}" pid="22" name="Objective-Document Type">
    <vt:lpwstr>General Document</vt:lpwstr>
  </property>
  <property fmtid="{D5CDD505-2E9C-101B-9397-08002B2CF9AE}" pid="23" name="Objective-Route">
    <vt:lpwstr/>
  </property>
  <property fmtid="{D5CDD505-2E9C-101B-9397-08002B2CF9AE}" pid="24" name="Objective-Date Written">
    <vt:lpwstr/>
  </property>
  <property fmtid="{D5CDD505-2E9C-101B-9397-08002B2CF9AE}" pid="25" name="Objective-External Author">
    <vt:lpwstr/>
  </property>
  <property fmtid="{D5CDD505-2E9C-101B-9397-08002B2CF9AE}" pid="26" name="Objective-Assignee">
    <vt:lpwstr/>
  </property>
  <property fmtid="{D5CDD505-2E9C-101B-9397-08002B2CF9AE}" pid="27" name="Objective-Description/Precis">
    <vt:lpwstr/>
  </property>
  <property fmtid="{D5CDD505-2E9C-101B-9397-08002B2CF9AE}" pid="28" name="Objective-Description">
    <vt:lpwstr/>
  </property>
  <property fmtid="{D5CDD505-2E9C-101B-9397-08002B2CF9AE}" pid="29" name="Objective-VersionId">
    <vt:lpwstr>vA3786059</vt:lpwstr>
  </property>
  <property fmtid="{D5CDD505-2E9C-101B-9397-08002B2CF9AE}" pid="30" name="Objective-Extender - Email URL">
    <vt:lpwstr>Email URL</vt:lpwstr>
  </property>
  <property fmtid="{D5CDD505-2E9C-101B-9397-08002B2CF9AE}" pid="31" name="Objective-Date Received">
    <vt:lpwstr/>
  </property>
  <property fmtid="{D5CDD505-2E9C-101B-9397-08002B2CF9AE}" pid="32" name="ContentTypeId">
    <vt:lpwstr>0x01010057462E4D17830D469FC73D67A73F08E3</vt:lpwstr>
  </property>
</Properties>
</file>