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31"/>
  </p:notesMasterIdLst>
  <p:handoutMasterIdLst>
    <p:handoutMasterId r:id="rId32"/>
  </p:handoutMasterIdLst>
  <p:sldIdLst>
    <p:sldId id="256" r:id="rId3"/>
    <p:sldId id="259" r:id="rId4"/>
    <p:sldId id="258"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62" r:id="rId29"/>
    <p:sldId id="285" r:id="rId30"/>
  </p:sldIdLst>
  <p:sldSz cx="9144000" cy="6858000" type="screen4x3"/>
  <p:notesSz cx="6858000" cy="9144000"/>
  <p:defaultTextStyle>
    <a:defPPr>
      <a:defRPr lang="en-AU"/>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9E"/>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9" d="100"/>
          <a:sy n="59" d="100"/>
        </p:scale>
        <p:origin x="831" y="33"/>
      </p:cViewPr>
      <p:guideLst>
        <p:guide orient="horz" pos="2160"/>
        <p:guide pos="2880"/>
      </p:guideLst>
    </p:cSldViewPr>
  </p:slideViewPr>
  <p:notesTextViewPr>
    <p:cViewPr>
      <p:scale>
        <a:sx n="1" d="1"/>
        <a:sy n="1" d="1"/>
      </p:scale>
      <p:origin x="0" y="0"/>
    </p:cViewPr>
  </p:notesTextViewPr>
  <p:notesViewPr>
    <p:cSldViewPr>
      <p:cViewPr varScale="1">
        <p:scale>
          <a:sx n="117" d="100"/>
          <a:sy n="117" d="100"/>
        </p:scale>
        <p:origin x="81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9B506-413C-47DF-9305-CB55D69595F5}" type="datetimeFigureOut">
              <a:rPr lang="en-AU" smtClean="0"/>
              <a:t>25/08/2022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CA513-FCF8-4059-A383-6549E72D809E}" type="slidenum">
              <a:rPr lang="en-AU" smtClean="0"/>
              <a:t>‹#›</a:t>
            </a:fld>
            <a:endParaRPr lang="en-AU"/>
          </a:p>
        </p:txBody>
      </p:sp>
    </p:spTree>
    <p:extLst>
      <p:ext uri="{BB962C8B-B14F-4D97-AF65-F5344CB8AC3E}">
        <p14:creationId xmlns:p14="http://schemas.microsoft.com/office/powerpoint/2010/main" val="3040055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F1B38-15D8-4D6F-9355-B3D13E63B301}" type="datetimeFigureOut">
              <a:rPr lang="en-AU" smtClean="0"/>
              <a:t>25/08/2022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9C331-C7A1-4420-8A1E-532B4F697033}" type="slidenum">
              <a:rPr lang="en-AU" smtClean="0"/>
              <a:t>‹#›</a:t>
            </a:fld>
            <a:endParaRPr lang="en-AU"/>
          </a:p>
        </p:txBody>
      </p:sp>
    </p:spTree>
    <p:extLst>
      <p:ext uri="{BB962C8B-B14F-4D97-AF65-F5344CB8AC3E}">
        <p14:creationId xmlns:p14="http://schemas.microsoft.com/office/powerpoint/2010/main" val="158806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23</a:t>
            </a:fld>
            <a:endParaRPr lang="en-AU"/>
          </a:p>
        </p:txBody>
      </p:sp>
    </p:spTree>
    <p:extLst>
      <p:ext uri="{BB962C8B-B14F-4D97-AF65-F5344CB8AC3E}">
        <p14:creationId xmlns:p14="http://schemas.microsoft.com/office/powerpoint/2010/main" val="302300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24</a:t>
            </a:fld>
            <a:endParaRPr lang="en-AU"/>
          </a:p>
        </p:txBody>
      </p:sp>
    </p:spTree>
    <p:extLst>
      <p:ext uri="{BB962C8B-B14F-4D97-AF65-F5344CB8AC3E}">
        <p14:creationId xmlns:p14="http://schemas.microsoft.com/office/powerpoint/2010/main" val="336319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25</a:t>
            </a:fld>
            <a:endParaRPr lang="en-AU"/>
          </a:p>
        </p:txBody>
      </p:sp>
    </p:spTree>
    <p:extLst>
      <p:ext uri="{BB962C8B-B14F-4D97-AF65-F5344CB8AC3E}">
        <p14:creationId xmlns:p14="http://schemas.microsoft.com/office/powerpoint/2010/main" val="2978721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6" name="Rectangle 5"/>
          <p:cNvSpPr/>
          <p:nvPr userDrawn="1"/>
        </p:nvSpPr>
        <p:spPr>
          <a:xfrm>
            <a:off x="-2356926" y="6391064"/>
            <a:ext cx="8729126" cy="476672"/>
          </a:xfrm>
          <a:prstGeom prst="rect">
            <a:avLst/>
          </a:pr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userDrawn="1"/>
        </p:nvSpPr>
        <p:spPr>
          <a:xfrm>
            <a:off x="6372200" y="6391064"/>
            <a:ext cx="2952328" cy="466936"/>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8" y="288056"/>
            <a:ext cx="1742043" cy="805301"/>
          </a:xfrm>
          <a:prstGeom prst="rect">
            <a:avLst/>
          </a:prstGeom>
        </p:spPr>
      </p:pic>
      <p:pic>
        <p:nvPicPr>
          <p:cNvPr id="9" name="Picture 8" descr="C:\Users\amilienou\Desktop\FCC Logo Divisional - Open Librarie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448347"/>
            <a:ext cx="1854639" cy="6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77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9592" y="1988840"/>
            <a:ext cx="7772400" cy="4114800"/>
          </a:xfrm>
          <a:prstGeom prst="rect">
            <a:avLst/>
          </a:prstGeom>
        </p:spPr>
        <p:txBody>
          <a:bodyPr/>
          <a:lstStyle>
            <a:lvl2pPr marL="457200" indent="0">
              <a:buNone/>
              <a:defRPr/>
            </a:lvl2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a:xfrm>
            <a:off x="914400" y="6172200"/>
            <a:ext cx="2895600" cy="457200"/>
          </a:xfrm>
          <a:prstGeom prst="rect">
            <a:avLst/>
          </a:prstGeom>
        </p:spPr>
        <p:txBody>
          <a:bodyPr/>
          <a:lstStyle>
            <a:lvl1pPr>
              <a:defRPr/>
            </a:lvl1pPr>
          </a:lstStyle>
          <a:p>
            <a:endParaRPr lang="en-AU" altLang="en-US"/>
          </a:p>
        </p:txBody>
      </p:sp>
      <p:sp>
        <p:nvSpPr>
          <p:cNvPr id="4" name="Rectangle 3"/>
          <p:cNvSpPr/>
          <p:nvPr userDrawn="1"/>
        </p:nvSpPr>
        <p:spPr>
          <a:xfrm>
            <a:off x="1" y="1491446"/>
            <a:ext cx="6372200" cy="137354"/>
          </a:xfrm>
          <a:prstGeom prst="rect">
            <a:avLst/>
          </a:pr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6372201" y="1491446"/>
            <a:ext cx="2771799" cy="137354"/>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527" y="332656"/>
            <a:ext cx="1713461" cy="792088"/>
          </a:xfrm>
          <a:prstGeom prst="rect">
            <a:avLst/>
          </a:prstGeom>
        </p:spPr>
      </p:pic>
      <p:pic>
        <p:nvPicPr>
          <p:cNvPr id="8" name="Picture 7" descr="C:\Users\amilienou\Desktop\FCC Logo Divisional - Open Librarie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500217"/>
            <a:ext cx="1913656" cy="6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745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p:titleStyle>
    <p:bodyStyle>
      <a:lvl1pPr marL="342900" indent="-342900" algn="l" rtl="0" eaLnBrk="1" fontAlgn="base" hangingPunct="1">
        <a:spcBef>
          <a:spcPct val="20000"/>
        </a:spcBef>
        <a:spcAft>
          <a:spcPct val="0"/>
        </a:spcAft>
        <a:defRPr>
          <a:solidFill>
            <a:schemeClr val="folHlink"/>
          </a:solidFill>
          <a:latin typeface="+mn-lt"/>
          <a:ea typeface="+mn-ea"/>
          <a:cs typeface="+mn-cs"/>
        </a:defRPr>
      </a:lvl1pPr>
      <a:lvl2pPr marL="742950" indent="-285750" algn="l" rtl="0" eaLnBrk="1" fontAlgn="base" hangingPunct="1">
        <a:spcBef>
          <a:spcPct val="20000"/>
        </a:spcBef>
        <a:spcAft>
          <a:spcPct val="0"/>
        </a:spcAft>
        <a:buFont typeface="Times" charset="0"/>
        <a:buChar char="•"/>
        <a:defRPr sz="1200">
          <a:solidFill>
            <a:schemeClr val="tx1"/>
          </a:solidFill>
          <a:latin typeface="Arial" charset="0"/>
          <a:ea typeface="+mn-ea"/>
        </a:defRPr>
      </a:lvl2pPr>
      <a:lvl3pPr marL="1143000" indent="-228600" algn="l" rtl="0" eaLnBrk="1" fontAlgn="base" hangingPunct="1">
        <a:spcBef>
          <a:spcPct val="20000"/>
        </a:spcBef>
        <a:spcAft>
          <a:spcPct val="0"/>
        </a:spcAft>
        <a:buChar char="o"/>
        <a:defRPr sz="1200">
          <a:solidFill>
            <a:schemeClr val="tx1"/>
          </a:solidFill>
          <a:latin typeface="Arial" charset="0"/>
          <a:ea typeface="+mn-ea"/>
        </a:defRPr>
      </a:lvl3pPr>
      <a:lvl4pPr marL="1600200" indent="-228600" algn="l" rtl="0" eaLnBrk="1" fontAlgn="base" hangingPunct="1">
        <a:spcBef>
          <a:spcPct val="20000"/>
        </a:spcBef>
        <a:spcAft>
          <a:spcPct val="0"/>
        </a:spcAft>
        <a:buChar char="–"/>
        <a:defRPr sz="1200">
          <a:solidFill>
            <a:schemeClr val="tx1"/>
          </a:solidFill>
          <a:latin typeface="Arial" charset="0"/>
          <a:ea typeface="+mn-ea"/>
        </a:defRPr>
      </a:lvl4pPr>
      <a:lvl5pPr marL="2057400" indent="-228600" algn="l" rtl="0" eaLnBrk="1" fontAlgn="base" hangingPunct="1">
        <a:spcBef>
          <a:spcPct val="20000"/>
        </a:spcBef>
        <a:spcAft>
          <a:spcPct val="0"/>
        </a:spcAft>
        <a:buChar char="»"/>
        <a:defRPr sz="1200">
          <a:solidFill>
            <a:schemeClr val="tx1"/>
          </a:solidFill>
          <a:latin typeface="Arial" charset="0"/>
          <a:ea typeface="+mn-ea"/>
        </a:defRPr>
      </a:lvl5pPr>
      <a:lvl6pPr marL="2514600" indent="-228600" algn="l" rtl="0" eaLnBrk="1" fontAlgn="base" hangingPunct="1">
        <a:spcBef>
          <a:spcPct val="20000"/>
        </a:spcBef>
        <a:spcAft>
          <a:spcPct val="0"/>
        </a:spcAft>
        <a:buChar char="»"/>
        <a:defRPr sz="1200">
          <a:solidFill>
            <a:schemeClr val="tx1"/>
          </a:solidFill>
          <a:latin typeface="Arial" charset="0"/>
          <a:ea typeface="+mn-ea"/>
        </a:defRPr>
      </a:lvl6pPr>
      <a:lvl7pPr marL="2971800" indent="-228600" algn="l" rtl="0" eaLnBrk="1" fontAlgn="base" hangingPunct="1">
        <a:spcBef>
          <a:spcPct val="20000"/>
        </a:spcBef>
        <a:spcAft>
          <a:spcPct val="0"/>
        </a:spcAft>
        <a:buChar char="»"/>
        <a:defRPr sz="1200">
          <a:solidFill>
            <a:schemeClr val="tx1"/>
          </a:solidFill>
          <a:latin typeface="Arial" charset="0"/>
          <a:ea typeface="+mn-ea"/>
        </a:defRPr>
      </a:lvl7pPr>
      <a:lvl8pPr marL="3429000" indent="-228600" algn="l" rtl="0" eaLnBrk="1" fontAlgn="base" hangingPunct="1">
        <a:spcBef>
          <a:spcPct val="20000"/>
        </a:spcBef>
        <a:spcAft>
          <a:spcPct val="0"/>
        </a:spcAft>
        <a:buChar char="»"/>
        <a:defRPr sz="1200">
          <a:solidFill>
            <a:schemeClr val="tx1"/>
          </a:solidFill>
          <a:latin typeface="Arial" charset="0"/>
          <a:ea typeface="+mn-ea"/>
        </a:defRPr>
      </a:lvl8pPr>
      <a:lvl9pPr marL="3886200" indent="-228600" algn="l" rtl="0" eaLnBrk="1" fontAlgn="base" hangingPunct="1">
        <a:spcBef>
          <a:spcPct val="20000"/>
        </a:spcBef>
        <a:spcAft>
          <a:spcPct val="0"/>
        </a:spcAft>
        <a:buChar char="»"/>
        <a:defRPr sz="12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twitter.com/FCOpenLibraries" TargetMode="External"/><Relationship Id="rId13" Type="http://schemas.openxmlformats.org/officeDocument/2006/relationships/image" Target="../media/image32.png"/><Relationship Id="rId3" Type="http://schemas.openxmlformats.org/officeDocument/2006/relationships/hyperlink" Target="mailto:libraryenquiries@fairfieldcity.nsw.gov.au" TargetMode="External"/><Relationship Id="rId7" Type="http://schemas.openxmlformats.org/officeDocument/2006/relationships/image" Target="../media/image29.png"/><Relationship Id="rId12" Type="http://schemas.openxmlformats.org/officeDocument/2006/relationships/hyperlink" Target="https://www.instagram.com/fcopenlibraries/" TargetMode="External"/><Relationship Id="rId2" Type="http://schemas.openxmlformats.org/officeDocument/2006/relationships/hyperlink" Target="https://direct.lc.chat/8972735/" TargetMode="External"/><Relationship Id="rId1" Type="http://schemas.openxmlformats.org/officeDocument/2006/relationships/slideLayout" Target="../slideLayouts/slideLayout2.xml"/><Relationship Id="rId6" Type="http://schemas.openxmlformats.org/officeDocument/2006/relationships/hyperlink" Target="https://www.facebook.com/FCOpenLibraries/" TargetMode="External"/><Relationship Id="rId11" Type="http://schemas.openxmlformats.org/officeDocument/2006/relationships/image" Target="../media/image31.png"/><Relationship Id="rId5" Type="http://schemas.openxmlformats.org/officeDocument/2006/relationships/hyperlink" Target="https://www.fairfieldcity.nsw.gov.au/Services/Fairfield-City-Open-Libraries/Have-your-Say/Have-your-Say" TargetMode="External"/><Relationship Id="rId10" Type="http://schemas.openxmlformats.org/officeDocument/2006/relationships/hyperlink" Target="https://www.youtube.com/channel/UC-sOlBWVFiHbsUQdr5nXXgw" TargetMode="External"/><Relationship Id="rId4" Type="http://schemas.openxmlformats.org/officeDocument/2006/relationships/hyperlink" Target="mailto:hls@fairfieldcity.nsw.gov.au" TargetMode="Externa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39552" y="1628800"/>
            <a:ext cx="8136904" cy="3312368"/>
          </a:xfrm>
        </p:spPr>
        <p:txBody>
          <a:bodyPr/>
          <a:lstStyle/>
          <a:p>
            <a:r>
              <a:rPr lang="en-US" altLang="en-US" sz="4000" b="1">
                <a:solidFill>
                  <a:srgbClr val="00509E"/>
                </a:solidFill>
                <a:latin typeface="Arial" panose="020B0604020202020204" pitchFamily="34" charset="0"/>
                <a:cs typeface="Arial" panose="020B0604020202020204" pitchFamily="34" charset="0"/>
              </a:rPr>
              <a:t>Fairfield City Open Libraries </a:t>
            </a:r>
            <a:r>
              <a:rPr lang="en-US" altLang="en-US" sz="4000" b="1" smtClean="0">
                <a:solidFill>
                  <a:srgbClr val="00509E"/>
                </a:solidFill>
                <a:latin typeface="Arial" panose="020B0604020202020204" pitchFamily="34" charset="0"/>
                <a:ea typeface="+mj-ea"/>
                <a:cs typeface="Arial" panose="020B0604020202020204" pitchFamily="34" charset="0"/>
              </a:rPr>
              <a:t>Spotlight </a:t>
            </a:r>
            <a:r>
              <a:rPr lang="en-US" altLang="en-US" sz="4000" b="1" dirty="0">
                <a:solidFill>
                  <a:srgbClr val="00509E"/>
                </a:solidFill>
                <a:latin typeface="Arial" panose="020B0604020202020204" pitchFamily="34" charset="0"/>
                <a:ea typeface="+mj-ea"/>
                <a:cs typeface="Arial" panose="020B0604020202020204" pitchFamily="34" charset="0"/>
              </a:rPr>
              <a:t>on Multicultural </a:t>
            </a:r>
            <a:r>
              <a:rPr lang="en-US" altLang="en-US" sz="4000" b="1">
                <a:solidFill>
                  <a:srgbClr val="00509E"/>
                </a:solidFill>
                <a:latin typeface="Arial" panose="020B0604020202020204" pitchFamily="34" charset="0"/>
                <a:ea typeface="+mj-ea"/>
                <a:cs typeface="Arial" panose="020B0604020202020204" pitchFamily="34" charset="0"/>
              </a:rPr>
              <a:t>Services </a:t>
            </a:r>
            <a:endParaRPr lang="en-US" altLang="en-US" sz="4000" b="1" dirty="0" smtClean="0">
              <a:solidFill>
                <a:srgbClr val="00509E"/>
              </a:solidFill>
              <a:latin typeface="Arial" panose="020B0604020202020204" pitchFamily="34" charset="0"/>
              <a:ea typeface="+mj-ea"/>
              <a:cs typeface="Arial" panose="020B0604020202020204" pitchFamily="34" charset="0"/>
            </a:endParaRPr>
          </a:p>
          <a:p>
            <a:endParaRPr lang="en-US" altLang="en-US" sz="2400" b="1" dirty="0" smtClean="0">
              <a:solidFill>
                <a:srgbClr val="00509E"/>
              </a:solidFill>
              <a:latin typeface="Arial" panose="020B0604020202020204" pitchFamily="34" charset="0"/>
              <a:ea typeface="+mj-ea"/>
              <a:cs typeface="Arial" panose="020B0604020202020204" pitchFamily="34" charset="0"/>
            </a:endParaRPr>
          </a:p>
          <a:p>
            <a:r>
              <a:rPr lang="en-US" altLang="en-US" sz="2400" b="1" dirty="0" smtClean="0">
                <a:solidFill>
                  <a:srgbClr val="00509E"/>
                </a:solidFill>
                <a:latin typeface="Arial" panose="020B0604020202020204" pitchFamily="34" charset="0"/>
                <a:ea typeface="+mj-ea"/>
                <a:cs typeface="Arial" panose="020B0604020202020204" pitchFamily="34" charset="0"/>
              </a:rPr>
              <a:t>Supporting </a:t>
            </a:r>
            <a:r>
              <a:rPr lang="en-US" altLang="en-US" sz="2400" b="1" dirty="0">
                <a:solidFill>
                  <a:srgbClr val="00509E"/>
                </a:solidFill>
                <a:latin typeface="Arial" panose="020B0604020202020204" pitchFamily="34" charset="0"/>
                <a:ea typeface="+mj-ea"/>
                <a:cs typeface="Arial" panose="020B0604020202020204" pitchFamily="34" charset="0"/>
              </a:rPr>
              <a:t>a CALD community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168838"/>
            <a:ext cx="7560840" cy="327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Language is a major influence on people’s wellbeing and </a:t>
            </a:r>
            <a:r>
              <a:rPr lang="en-US" sz="2000" dirty="0" smtClean="0">
                <a:latin typeface="Arial" panose="020B0604020202020204" pitchFamily="34" charset="0"/>
                <a:cs typeface="Arial" panose="020B0604020202020204" pitchFamily="34" charset="0"/>
              </a:rPr>
              <a:t>we support </a:t>
            </a:r>
            <a:r>
              <a:rPr lang="en-US" sz="2000" dirty="0">
                <a:latin typeface="Arial" panose="020B0604020202020204" pitchFamily="34" charset="0"/>
                <a:cs typeface="Arial" panose="020B0604020202020204" pitchFamily="34" charset="0"/>
              </a:rPr>
              <a:t>the community </a:t>
            </a:r>
            <a:r>
              <a:rPr lang="en-US" sz="2000" dirty="0" smtClean="0">
                <a:latin typeface="Arial" panose="020B0604020202020204" pitchFamily="34" charset="0"/>
                <a:cs typeface="Arial" panose="020B0604020202020204" pitchFamily="34" charset="0"/>
              </a:rPr>
              <a:t>providing </a:t>
            </a:r>
            <a:r>
              <a:rPr lang="en-US" sz="2000" dirty="0">
                <a:latin typeface="Arial" panose="020B0604020202020204" pitchFamily="34" charset="0"/>
                <a:cs typeface="Arial" panose="020B0604020202020204" pitchFamily="34" charset="0"/>
              </a:rPr>
              <a:t>collections in major languages for their </a:t>
            </a:r>
            <a:r>
              <a:rPr lang="en-US" sz="2000" dirty="0" smtClean="0">
                <a:latin typeface="Arial" panose="020B0604020202020204" pitchFamily="34" charset="0"/>
                <a:cs typeface="Arial" panose="020B0604020202020204" pitchFamily="34" charset="0"/>
              </a:rPr>
              <a:t>information and recreational needs.</a:t>
            </a:r>
            <a:endParaRPr lang="en-US" sz="2000" dirty="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Library provides bilingual </a:t>
            </a:r>
            <a:r>
              <a:rPr lang="en-US" sz="2000" dirty="0" smtClean="0">
                <a:latin typeface="Arial" panose="020B0604020202020204" pitchFamily="34" charset="0"/>
                <a:cs typeface="Arial" panose="020B0604020202020204" pitchFamily="34" charset="0"/>
              </a:rPr>
              <a:t>books</a:t>
            </a:r>
            <a:r>
              <a:rPr lang="en-US" sz="2000" dirty="0">
                <a:latin typeface="Arial" panose="020B0604020202020204" pitchFamily="34" charset="0"/>
                <a:cs typeface="Arial" panose="020B0604020202020204" pitchFamily="34" charset="0"/>
              </a:rPr>
              <a:t>, especially for </a:t>
            </a:r>
            <a:r>
              <a:rPr lang="en-US" sz="2000" dirty="0" smtClean="0">
                <a:latin typeface="Arial" panose="020B0604020202020204" pitchFamily="34" charset="0"/>
                <a:cs typeface="Arial" panose="020B0604020202020204" pitchFamily="34" charset="0"/>
              </a:rPr>
              <a:t>children, in helping the community </a:t>
            </a:r>
            <a:r>
              <a:rPr lang="en-US" sz="2000" dirty="0">
                <a:latin typeface="Arial" panose="020B0604020202020204" pitchFamily="34" charset="0"/>
                <a:cs typeface="Arial" panose="020B0604020202020204" pitchFamily="34" charset="0"/>
              </a:rPr>
              <a:t>keep up with their </a:t>
            </a:r>
            <a:r>
              <a:rPr lang="en-US" sz="2000" dirty="0" smtClean="0">
                <a:latin typeface="Arial" panose="020B0604020202020204" pitchFamily="34" charset="0"/>
                <a:cs typeface="Arial" panose="020B0604020202020204" pitchFamily="34" charset="0"/>
              </a:rPr>
              <a:t>family language(s)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to promote </a:t>
            </a:r>
            <a:r>
              <a:rPr lang="en-US" sz="2000" dirty="0">
                <a:latin typeface="Arial" panose="020B0604020202020204" pitchFamily="34" charset="0"/>
                <a:cs typeface="Arial" panose="020B0604020202020204" pitchFamily="34" charset="0"/>
              </a:rPr>
              <a:t>literacy in more than one language.</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Fairfield City Open Libraries (FCOL) </a:t>
            </a:r>
            <a:r>
              <a:rPr lang="en-US" sz="2000" dirty="0" smtClean="0">
                <a:latin typeface="Arial" panose="020B0604020202020204" pitchFamily="34" charset="0"/>
                <a:cs typeface="Arial" panose="020B0604020202020204" pitchFamily="34" charset="0"/>
              </a:rPr>
              <a:t>currently has LOTE collection </a:t>
            </a:r>
            <a:r>
              <a:rPr lang="en-US" sz="2000" dirty="0">
                <a:latin typeface="Arial" panose="020B0604020202020204" pitchFamily="34" charset="0"/>
                <a:cs typeface="Arial" panose="020B0604020202020204" pitchFamily="34" charset="0"/>
              </a:rPr>
              <a:t>in 12 languages and 5 </a:t>
            </a:r>
            <a:r>
              <a:rPr lang="en-US" sz="2000" dirty="0" smtClean="0">
                <a:latin typeface="Arial" panose="020B0604020202020204" pitchFamily="34" charset="0"/>
                <a:cs typeface="Arial" panose="020B0604020202020204" pitchFamily="34" charset="0"/>
              </a:rPr>
              <a:t>formats including print </a:t>
            </a:r>
            <a:r>
              <a:rPr lang="en-US" sz="2000" dirty="0">
                <a:latin typeface="Arial" panose="020B0604020202020204" pitchFamily="34" charset="0"/>
                <a:cs typeface="Arial" panose="020B0604020202020204" pitchFamily="34" charset="0"/>
              </a:rPr>
              <a:t>books, </a:t>
            </a:r>
            <a:r>
              <a:rPr lang="en-US" sz="2000" dirty="0" smtClean="0">
                <a:latin typeface="Arial" panose="020B0604020202020204" pitchFamily="34" charset="0"/>
                <a:cs typeface="Arial" panose="020B0604020202020204" pitchFamily="34" charset="0"/>
              </a:rPr>
              <a:t>audio </a:t>
            </a:r>
            <a:r>
              <a:rPr lang="en-US" sz="2000" dirty="0">
                <a:latin typeface="Arial" panose="020B0604020202020204" pitchFamily="34" charset="0"/>
                <a:cs typeface="Arial" panose="020B0604020202020204" pitchFamily="34" charset="0"/>
              </a:rPr>
              <a:t>books, magazines, </a:t>
            </a:r>
            <a:r>
              <a:rPr lang="en-US" sz="2000" dirty="0" smtClean="0">
                <a:latin typeface="Arial" panose="020B0604020202020204" pitchFamily="34" charset="0"/>
                <a:cs typeface="Arial" panose="020B0604020202020204" pitchFamily="34" charset="0"/>
              </a:rPr>
              <a:t>DVDs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e-books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e-audio books, streaming </a:t>
            </a:r>
            <a:r>
              <a:rPr lang="en-US" sz="2000" dirty="0">
                <a:latin typeface="Arial" panose="020B0604020202020204" pitchFamily="34" charset="0"/>
                <a:cs typeface="Arial" panose="020B0604020202020204" pitchFamily="34" charset="0"/>
              </a:rPr>
              <a:t>and online resources.</a:t>
            </a: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p>
        </p:txBody>
      </p:sp>
      <p:sp>
        <p:nvSpPr>
          <p:cNvPr id="7" name="TextBox 6"/>
          <p:cNvSpPr txBox="1"/>
          <p:nvPr/>
        </p:nvSpPr>
        <p:spPr>
          <a:xfrm>
            <a:off x="858320" y="2492896"/>
            <a:ext cx="6264696" cy="461665"/>
          </a:xfrm>
          <a:prstGeom prst="rect">
            <a:avLst/>
          </a:prstGeom>
          <a:noFill/>
        </p:spPr>
        <p:txBody>
          <a:bodyPr wrap="square" rtlCol="0">
            <a:spAutoFit/>
          </a:bodyPr>
          <a:lstStyle/>
          <a:p>
            <a:r>
              <a:rPr lang="en-US" dirty="0">
                <a:solidFill>
                  <a:srgbClr val="00509E"/>
                </a:solidFill>
                <a:latin typeface="Arial" panose="020B0604020202020204" pitchFamily="34" charset="0"/>
                <a:cs typeface="Arial" panose="020B0604020202020204" pitchFamily="34" charset="0"/>
              </a:rPr>
              <a:t>Library </a:t>
            </a:r>
            <a:r>
              <a:rPr lang="en-US" dirty="0" smtClean="0">
                <a:solidFill>
                  <a:srgbClr val="00509E"/>
                </a:solidFill>
                <a:latin typeface="Arial" panose="020B0604020202020204" pitchFamily="34" charset="0"/>
                <a:cs typeface="Arial" panose="020B0604020202020204" pitchFamily="34" charset="0"/>
              </a:rPr>
              <a:t>Support </a:t>
            </a:r>
            <a:r>
              <a:rPr lang="en-US" dirty="0">
                <a:solidFill>
                  <a:srgbClr val="00509E"/>
                </a:solidFill>
                <a:latin typeface="Arial" panose="020B0604020202020204" pitchFamily="34" charset="0"/>
                <a:cs typeface="Arial" panose="020B0604020202020204" pitchFamily="34" charset="0"/>
              </a:rPr>
              <a:t>to </a:t>
            </a:r>
            <a:r>
              <a:rPr lang="en-US" dirty="0" smtClean="0">
                <a:solidFill>
                  <a:srgbClr val="00509E"/>
                </a:solidFill>
                <a:latin typeface="Arial" panose="020B0604020202020204" pitchFamily="34" charset="0"/>
                <a:cs typeface="Arial" panose="020B0604020202020204" pitchFamily="34" charset="0"/>
              </a:rPr>
              <a:t>the Community</a:t>
            </a:r>
            <a:endParaRPr lang="en-US" dirty="0">
              <a:solidFill>
                <a:srgbClr val="0050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96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357216"/>
            <a:ext cx="75608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Arabic</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Assyrian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Bosnian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Cambodian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Chinese</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Croatian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Italian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Russian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Serbian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Spanish</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Thai</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Vietnamese</a:t>
            </a: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p>
        </p:txBody>
      </p:sp>
      <p:sp>
        <p:nvSpPr>
          <p:cNvPr id="7" name="TextBox 6"/>
          <p:cNvSpPr txBox="1"/>
          <p:nvPr/>
        </p:nvSpPr>
        <p:spPr>
          <a:xfrm>
            <a:off x="858320" y="2492896"/>
            <a:ext cx="6264696" cy="830997"/>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Community Language Collections – Books, Fiction and Non-Fiction, including children.</a:t>
            </a:r>
            <a:endParaRPr lang="en-US" dirty="0">
              <a:solidFill>
                <a:srgbClr val="00509E"/>
              </a:solidFill>
              <a:latin typeface="Arial" panose="020B0604020202020204" pitchFamily="34" charset="0"/>
              <a:cs typeface="Arial" panose="020B0604020202020204" pitchFamily="34" charset="0"/>
            </a:endParaRPr>
          </a:p>
        </p:txBody>
      </p:sp>
      <p:pic>
        <p:nvPicPr>
          <p:cNvPr id="5" name="Picture 2" descr="Thumbnail for ¡Corre, pequeño Chaski! : una aventura en el camino Inka: Story told in Spanish">
            <a:extLst>
              <a:ext uri="{FF2B5EF4-FFF2-40B4-BE49-F238E27FC236}">
                <a16:creationId xmlns:a16="http://schemas.microsoft.com/office/drawing/2014/main" id="{11080E1B-CBDD-C816-0102-9FED6D6123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0232" y="4437112"/>
            <a:ext cx="19050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1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357216"/>
            <a:ext cx="756084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Arabic</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Bosnian</a:t>
            </a:r>
            <a:endParaRPr lang="en-US" sz="2000" dirty="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Cambodian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Chinese</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Croatian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Italian</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Serbian</a:t>
            </a:r>
            <a:endParaRPr lang="en-US" sz="2000" dirty="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Spanish</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Vietnamese</a:t>
            </a: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p>
        </p:txBody>
      </p:sp>
      <p:sp>
        <p:nvSpPr>
          <p:cNvPr id="7" name="TextBox 6"/>
          <p:cNvSpPr txBox="1"/>
          <p:nvPr/>
        </p:nvSpPr>
        <p:spPr>
          <a:xfrm>
            <a:off x="858320" y="2492896"/>
            <a:ext cx="6882032"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Community Language Collections – Magazines</a:t>
            </a:r>
            <a:endParaRPr lang="en-US" dirty="0">
              <a:solidFill>
                <a:srgbClr val="00509E"/>
              </a:solidFill>
              <a:latin typeface="Arial" panose="020B0604020202020204" pitchFamily="34" charset="0"/>
              <a:cs typeface="Arial" panose="020B0604020202020204" pitchFamily="34" charset="0"/>
            </a:endParaRPr>
          </a:p>
        </p:txBody>
      </p:sp>
      <p:pic>
        <p:nvPicPr>
          <p:cNvPr id="1026" name="Picture 2" descr="https://ic.od-cdn.com/resize?type=auto&amp;width=536&amp;quality=80&amp;force=true&amp;height=715&amp;url=%2FImageType-400%2F11052-1%2F%257B0AA70E29-9239-4663-9B5F-033B7620F663%257DIMG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3717032"/>
            <a:ext cx="188912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0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357216"/>
            <a:ext cx="75608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Arabic</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Bosnian</a:t>
            </a:r>
            <a:endParaRPr lang="en-US" sz="2000" dirty="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Cambodian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Chinese</a:t>
            </a:r>
          </a:p>
          <a:p>
            <a:pPr marL="28575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Croatian</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Italian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Russian</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Polish</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Serbian</a:t>
            </a:r>
            <a:endParaRPr lang="en-US" sz="2000" dirty="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Spanish</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Thai</a:t>
            </a:r>
            <a:endParaRPr lang="en-US" sz="2000" dirty="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Vietnamese</a:t>
            </a: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p>
        </p:txBody>
      </p:sp>
      <p:sp>
        <p:nvSpPr>
          <p:cNvPr id="7" name="TextBox 6"/>
          <p:cNvSpPr txBox="1"/>
          <p:nvPr/>
        </p:nvSpPr>
        <p:spPr>
          <a:xfrm>
            <a:off x="858320" y="2492896"/>
            <a:ext cx="6882032"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Community Language Collections – DVDs</a:t>
            </a:r>
            <a:endParaRPr lang="en-US" dirty="0">
              <a:solidFill>
                <a:srgbClr val="00509E"/>
              </a:solidFill>
              <a:latin typeface="Arial" panose="020B0604020202020204" pitchFamily="34" charset="0"/>
              <a:cs typeface="Arial" panose="020B0604020202020204" pitchFamily="34" charset="0"/>
            </a:endParaRPr>
          </a:p>
        </p:txBody>
      </p:sp>
      <p:pic>
        <p:nvPicPr>
          <p:cNvPr id="9" name="Picture 2" descr="Image 1">
            <a:extLst>
              <a:ext uri="{FF2B5EF4-FFF2-40B4-BE49-F238E27FC236}">
                <a16:creationId xmlns:a16="http://schemas.microsoft.com/office/drawing/2014/main" id="{9B23AD3E-CA6A-0754-EF30-F9D511A4BF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0232" y="3589850"/>
            <a:ext cx="1889125" cy="264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39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539552" y="3357216"/>
            <a:ext cx="7879608" cy="274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smtClean="0">
                <a:latin typeface="Arial" panose="020B0604020202020204" pitchFamily="34" charset="0"/>
                <a:cs typeface="Arial" panose="020B0604020202020204" pitchFamily="34" charset="0"/>
              </a:rPr>
              <a:t>Picture </a:t>
            </a:r>
            <a:r>
              <a:rPr lang="en-US" sz="2000" dirty="0">
                <a:latin typeface="Arial" panose="020B0604020202020204" pitchFamily="34" charset="0"/>
                <a:cs typeface="Arial" panose="020B0604020202020204" pitchFamily="34" charset="0"/>
              </a:rPr>
              <a:t>books, chapter books, and non-fiction titles with audio recordings that capture </a:t>
            </a:r>
            <a:r>
              <a:rPr lang="en-US" sz="2000" dirty="0" smtClean="0">
                <a:latin typeface="Arial" panose="020B0604020202020204" pitchFamily="34" charset="0"/>
                <a:cs typeface="Arial" panose="020B0604020202020204" pitchFamily="34" charset="0"/>
              </a:rPr>
              <a:t>the attention of children and makes </a:t>
            </a:r>
            <a:r>
              <a:rPr lang="en-US" sz="2000" dirty="0">
                <a:latin typeface="Arial" panose="020B0604020202020204" pitchFamily="34" charset="0"/>
                <a:cs typeface="Arial" panose="020B0604020202020204" pitchFamily="34" charset="0"/>
              </a:rPr>
              <a:t>learning and literacy development fun</a:t>
            </a:r>
            <a:r>
              <a:rPr lang="en-US" sz="2000" dirty="0" smtClean="0">
                <a:latin typeface="Arial" panose="020B0604020202020204" pitchFamily="34" charset="0"/>
                <a:cs typeface="Arial" panose="020B0604020202020204" pitchFamily="34" charset="0"/>
              </a:rPr>
              <a:t>.</a:t>
            </a:r>
          </a:p>
          <a:p>
            <a:pPr lvl="0">
              <a:spcAft>
                <a:spcPts val="400"/>
              </a:spcAft>
            </a:pPr>
            <a:endParaRPr lang="en-US" sz="2000" dirty="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Arabic-English</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Mandarin-English</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Spanish-English</a:t>
            </a:r>
          </a:p>
          <a:p>
            <a:pPr lvl="0">
              <a:spcAft>
                <a:spcPts val="400"/>
              </a:spcAft>
            </a:pPr>
            <a:endParaRPr lang="en-US" sz="16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p>
        </p:txBody>
      </p:sp>
      <p:sp>
        <p:nvSpPr>
          <p:cNvPr id="7" name="TextBox 6"/>
          <p:cNvSpPr txBox="1"/>
          <p:nvPr/>
        </p:nvSpPr>
        <p:spPr>
          <a:xfrm>
            <a:off x="858320" y="2492896"/>
            <a:ext cx="6882032" cy="830997"/>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Community Language Collections – VOX Books for Children</a:t>
            </a:r>
            <a:endParaRPr lang="en-US" dirty="0">
              <a:solidFill>
                <a:srgbClr val="00509E"/>
              </a:solidFill>
              <a:latin typeface="Arial" panose="020B0604020202020204" pitchFamily="34" charset="0"/>
              <a:cs typeface="Arial" panose="020B0604020202020204" pitchFamily="34" charset="0"/>
            </a:endParaRPr>
          </a:p>
        </p:txBody>
      </p:sp>
      <p:pic>
        <p:nvPicPr>
          <p:cNvPr id="10" name="Picture 2" descr="undefined">
            <a:extLst>
              <a:ext uri="{FF2B5EF4-FFF2-40B4-BE49-F238E27FC236}">
                <a16:creationId xmlns:a16="http://schemas.microsoft.com/office/drawing/2014/main" id="{579775E8-F5DE-6484-4160-E1119E4EAC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68144" y="4221088"/>
            <a:ext cx="2776451"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2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068960"/>
            <a:ext cx="7516937" cy="15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1800" dirty="0">
                <a:latin typeface="Arial" panose="020B0604020202020204" pitchFamily="34" charset="0"/>
                <a:cs typeface="Arial" panose="020B0604020202020204" pitchFamily="34" charset="0"/>
              </a:rPr>
              <a:t>We conduct </a:t>
            </a:r>
            <a:r>
              <a:rPr lang="en-US" sz="1800" dirty="0" smtClean="0">
                <a:latin typeface="Arial" panose="020B0604020202020204" pitchFamily="34" charset="0"/>
                <a:cs typeface="Arial" panose="020B0604020202020204" pitchFamily="34" charset="0"/>
              </a:rPr>
              <a:t>bilingual </a:t>
            </a:r>
            <a:r>
              <a:rPr lang="en-US" sz="1800" dirty="0" err="1" smtClean="0">
                <a:latin typeface="Arial" panose="020B0604020202020204" pitchFamily="34" charset="0"/>
                <a:cs typeface="Arial" panose="020B0604020202020204" pitchFamily="34" charset="0"/>
              </a:rPr>
              <a:t>storytime</a:t>
            </a:r>
            <a:r>
              <a:rPr lang="en-US" sz="1800" dirty="0" smtClean="0">
                <a:latin typeface="Arial" panose="020B0604020202020204" pitchFamily="34" charset="0"/>
                <a:cs typeface="Arial" panose="020B0604020202020204" pitchFamily="34" charset="0"/>
              </a:rPr>
              <a:t> in </a:t>
            </a:r>
            <a:r>
              <a:rPr lang="en-US" sz="1800" dirty="0">
                <a:latin typeface="Arial" panose="020B0604020202020204" pitchFamily="34" charset="0"/>
                <a:cs typeface="Arial" panose="020B0604020202020204" pitchFamily="34" charset="0"/>
              </a:rPr>
              <a:t>Vietnamese, Arabic and </a:t>
            </a:r>
            <a:r>
              <a:rPr lang="en-US" sz="1800" dirty="0" smtClean="0">
                <a:latin typeface="Arial" panose="020B0604020202020204" pitchFamily="34" charset="0"/>
                <a:cs typeface="Arial" panose="020B0604020202020204" pitchFamily="34" charset="0"/>
              </a:rPr>
              <a:t>Mandarin Chinese and this encourages </a:t>
            </a:r>
            <a:r>
              <a:rPr lang="en-US" sz="1800" dirty="0">
                <a:latin typeface="Arial" panose="020B0604020202020204" pitchFamily="34" charset="0"/>
                <a:cs typeface="Arial" panose="020B0604020202020204" pitchFamily="34" charset="0"/>
              </a:rPr>
              <a:t>literacy in multiple languages</a:t>
            </a:r>
          </a:p>
          <a:p>
            <a:pPr marL="285750" lvl="0" indent="-285750">
              <a:spcAft>
                <a:spcPts val="400"/>
              </a:spcAft>
              <a:buFont typeface="Arial" panose="020B0604020202020204" pitchFamily="34" charset="0"/>
              <a:buChar char="•"/>
            </a:pPr>
            <a:r>
              <a:rPr lang="en-US" sz="1800" dirty="0">
                <a:latin typeface="Arial" panose="020B0604020202020204" pitchFamily="34" charset="0"/>
                <a:cs typeface="Arial" panose="020B0604020202020204" pitchFamily="34" charset="0"/>
              </a:rPr>
              <a:t>Bilingual </a:t>
            </a:r>
            <a:r>
              <a:rPr lang="en-US" sz="1800" dirty="0" err="1" smtClean="0">
                <a:latin typeface="Arial" panose="020B0604020202020204" pitchFamily="34" charset="0"/>
                <a:cs typeface="Arial" panose="020B0604020202020204" pitchFamily="34" charset="0"/>
              </a:rPr>
              <a:t>storytimes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are inclusive,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they allow children to embrace culturally and linguistically diverse stories, songs and languages</a:t>
            </a:r>
          </a:p>
          <a:p>
            <a:pPr lvl="0">
              <a:spcAft>
                <a:spcPts val="400"/>
              </a:spcAft>
            </a:pPr>
            <a:endParaRPr lang="en-US" sz="16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p>
        </p:txBody>
      </p:sp>
      <p:sp>
        <p:nvSpPr>
          <p:cNvPr id="7" name="TextBox 6"/>
          <p:cNvSpPr txBox="1"/>
          <p:nvPr/>
        </p:nvSpPr>
        <p:spPr>
          <a:xfrm>
            <a:off x="858320" y="2492896"/>
            <a:ext cx="6882032"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Bilingual </a:t>
            </a:r>
            <a:r>
              <a:rPr lang="en-US" dirty="0" err="1" smtClean="0">
                <a:solidFill>
                  <a:srgbClr val="00509E"/>
                </a:solidFill>
                <a:latin typeface="Arial" panose="020B0604020202020204" pitchFamily="34" charset="0"/>
                <a:cs typeface="Arial" panose="020B0604020202020204" pitchFamily="34" charset="0"/>
              </a:rPr>
              <a:t>Storytime</a:t>
            </a:r>
            <a:endParaRPr lang="en-US" dirty="0">
              <a:solidFill>
                <a:srgbClr val="00509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3EB4DCB-EC48-E77E-3788-7B737A101FAC}"/>
              </a:ext>
            </a:extLst>
          </p:cNvPr>
          <p:cNvPicPr>
            <a:picLocks noChangeAspect="1"/>
          </p:cNvPicPr>
          <p:nvPr/>
        </p:nvPicPr>
        <p:blipFill>
          <a:blip r:embed="rId2"/>
          <a:stretch>
            <a:fillRect/>
          </a:stretch>
        </p:blipFill>
        <p:spPr>
          <a:xfrm>
            <a:off x="1763688" y="4653136"/>
            <a:ext cx="2644369" cy="2110923"/>
          </a:xfrm>
          <a:prstGeom prst="rect">
            <a:avLst/>
          </a:prstGeom>
        </p:spPr>
      </p:pic>
      <p:pic>
        <p:nvPicPr>
          <p:cNvPr id="11" name="Picture 10">
            <a:extLst>
              <a:ext uri="{FF2B5EF4-FFF2-40B4-BE49-F238E27FC236}">
                <a16:creationId xmlns:a16="http://schemas.microsoft.com/office/drawing/2014/main" id="{CD5A5E3C-6102-D09C-97D7-24020035ACB0}"/>
              </a:ext>
            </a:extLst>
          </p:cNvPr>
          <p:cNvPicPr>
            <a:picLocks noChangeAspect="1"/>
          </p:cNvPicPr>
          <p:nvPr/>
        </p:nvPicPr>
        <p:blipFill>
          <a:blip r:embed="rId3"/>
          <a:stretch>
            <a:fillRect/>
          </a:stretch>
        </p:blipFill>
        <p:spPr>
          <a:xfrm>
            <a:off x="4565231" y="4653136"/>
            <a:ext cx="2420192" cy="2088000"/>
          </a:xfrm>
          <a:prstGeom prst="rect">
            <a:avLst/>
          </a:prstGeom>
        </p:spPr>
      </p:pic>
    </p:spTree>
    <p:extLst>
      <p:ext uri="{BB962C8B-B14F-4D97-AF65-F5344CB8AC3E}">
        <p14:creationId xmlns:p14="http://schemas.microsoft.com/office/powerpoint/2010/main" val="392040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429000"/>
            <a:ext cx="5585888" cy="297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Connecting with local authors and acquiring works with local relevance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Lao </a:t>
            </a:r>
            <a:r>
              <a:rPr lang="en-US" sz="2000" dirty="0" smtClean="0">
                <a:latin typeface="Arial" panose="020B0604020202020204" pitchFamily="34" charset="0"/>
                <a:cs typeface="Arial" panose="020B0604020202020204" pitchFamily="34" charset="0"/>
              </a:rPr>
              <a:t>children's books </a:t>
            </a:r>
            <a:r>
              <a:rPr lang="en-US" sz="2000" dirty="0">
                <a:latin typeface="Arial" panose="020B0604020202020204" pitchFamily="34" charset="0"/>
                <a:cs typeface="Arial" panose="020B0604020202020204" pitchFamily="34" charset="0"/>
              </a:rPr>
              <a:t>by </a:t>
            </a:r>
            <a:r>
              <a:rPr lang="en-US" sz="2000" dirty="0" smtClean="0">
                <a:latin typeface="Arial" panose="020B0604020202020204" pitchFamily="34" charset="0"/>
                <a:cs typeface="Arial" panose="020B0604020202020204" pitchFamily="34" charset="0"/>
              </a:rPr>
              <a:t>Vicky </a:t>
            </a:r>
            <a:r>
              <a:rPr lang="en-US" sz="2000" dirty="0" err="1" smtClean="0">
                <a:latin typeface="Arial" panose="020B0604020202020204" pitchFamily="34" charset="0"/>
                <a:cs typeface="Arial" panose="020B0604020202020204" pitchFamily="34" charset="0"/>
              </a:rPr>
              <a:t>Rattanavong</a:t>
            </a:r>
            <a:endParaRPr lang="en-US" sz="2000" dirty="0" smtClean="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Spring Rolls and Vegemite Sandwiches by Pho </a:t>
            </a:r>
            <a:r>
              <a:rPr lang="en-US" sz="2000" dirty="0" smtClean="0">
                <a:latin typeface="Arial" panose="020B0604020202020204" pitchFamily="34" charset="0"/>
                <a:cs typeface="Arial" panose="020B0604020202020204" pitchFamily="34" charset="0"/>
              </a:rPr>
              <a:t>Yann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 English </a:t>
            </a:r>
            <a:r>
              <a:rPr lang="en-US" sz="2000" dirty="0">
                <a:latin typeface="Arial" panose="020B0604020202020204" pitchFamily="34" charset="0"/>
                <a:cs typeface="Arial" panose="020B0604020202020204" pitchFamily="34" charset="0"/>
              </a:rPr>
              <a:t>language </a:t>
            </a:r>
            <a:r>
              <a:rPr lang="en-US" sz="2000" dirty="0" smtClean="0">
                <a:latin typeface="Arial" panose="020B0604020202020204" pitchFamily="34" charset="0"/>
                <a:cs typeface="Arial" panose="020B0604020202020204" pitchFamily="34" charset="0"/>
              </a:rPr>
              <a:t>story with </a:t>
            </a:r>
            <a:r>
              <a:rPr lang="en-US" sz="2000" dirty="0">
                <a:latin typeface="Arial" panose="020B0604020202020204" pitchFamily="34" charset="0"/>
                <a:cs typeface="Arial" panose="020B0604020202020204" pitchFamily="34" charset="0"/>
              </a:rPr>
              <a:t>the experience of </a:t>
            </a:r>
            <a:r>
              <a:rPr lang="en-US" sz="2000" dirty="0" smtClean="0">
                <a:latin typeface="Arial" panose="020B0604020202020204" pitchFamily="34" charset="0"/>
                <a:cs typeface="Arial" panose="020B0604020202020204" pitchFamily="34" charset="0"/>
              </a:rPr>
              <a:t>a Vietnamese </a:t>
            </a:r>
            <a:r>
              <a:rPr lang="en-US" sz="2000" dirty="0" smtClean="0">
                <a:latin typeface="Arial" panose="020B0604020202020204" pitchFamily="34" charset="0"/>
                <a:cs typeface="Arial" panose="020B0604020202020204" pitchFamily="34" charset="0"/>
              </a:rPr>
              <a:t>migrant child, </a:t>
            </a:r>
            <a:r>
              <a:rPr lang="en-US" sz="2000" dirty="0">
                <a:latin typeface="Arial" panose="020B0604020202020204" pitchFamily="34" charset="0"/>
                <a:cs typeface="Arial" panose="020B0604020202020204" pitchFamily="34" charset="0"/>
              </a:rPr>
              <a:t>giving the cultural </a:t>
            </a:r>
            <a:r>
              <a:rPr lang="en-US" sz="2000" dirty="0" err="1">
                <a:latin typeface="Arial" panose="020B0604020202020204" pitchFamily="34" charset="0"/>
                <a:cs typeface="Arial" panose="020B0604020202020204" pitchFamily="34" charset="0"/>
              </a:rPr>
              <a:t>flavour</a:t>
            </a:r>
            <a:r>
              <a:rPr lang="en-US" sz="2000" dirty="0">
                <a:latin typeface="Arial" panose="020B0604020202020204" pitchFamily="34" charset="0"/>
                <a:cs typeface="Arial" panose="020B0604020202020204" pitchFamily="34" charset="0"/>
              </a:rPr>
              <a:t> to the </a:t>
            </a:r>
            <a:r>
              <a:rPr lang="en-US" sz="2000" dirty="0" smtClean="0">
                <a:latin typeface="Arial" panose="020B0604020202020204" pitchFamily="34" charset="0"/>
                <a:cs typeface="Arial" panose="020B0604020202020204" pitchFamily="34" charset="0"/>
              </a:rPr>
              <a:t>experience</a:t>
            </a:r>
            <a:r>
              <a:rPr lang="en-US" sz="200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lvl="0">
              <a:spcAft>
                <a:spcPts val="400"/>
              </a:spcAft>
            </a:pPr>
            <a:endParaRPr lang="en-US"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588224" y="4653136"/>
            <a:ext cx="2160000" cy="1800000"/>
          </a:xfrm>
          <a:prstGeom prst="rect">
            <a:avLst/>
          </a:prstGeom>
        </p:spPr>
      </p:pic>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p>
        </p:txBody>
      </p:sp>
      <p:sp>
        <p:nvSpPr>
          <p:cNvPr id="7" name="TextBox 6"/>
          <p:cNvSpPr txBox="1"/>
          <p:nvPr/>
        </p:nvSpPr>
        <p:spPr>
          <a:xfrm>
            <a:off x="858320" y="2492896"/>
            <a:ext cx="7026048" cy="830997"/>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Connected with the Community: Working with Local Authors</a:t>
            </a:r>
            <a:endParaRPr lang="en-US" dirty="0">
              <a:solidFill>
                <a:srgbClr val="0050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37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068960"/>
            <a:ext cx="7560840"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a:latin typeface="Arial" panose="020B0604020202020204" pitchFamily="34" charset="0"/>
                <a:cs typeface="Arial" panose="020B0604020202020204" pitchFamily="34" charset="0"/>
              </a:rPr>
              <a:t>We </a:t>
            </a:r>
            <a:r>
              <a:rPr lang="en-US" sz="2000" dirty="0" smtClean="0">
                <a:latin typeface="Arial" panose="020B0604020202020204" pitchFamily="34" charset="0"/>
                <a:cs typeface="Arial" panose="020B0604020202020204" pitchFamily="34" charset="0"/>
              </a:rPr>
              <a:t>offer a rich collection of </a:t>
            </a:r>
            <a:r>
              <a:rPr lang="en-US" sz="2000" dirty="0" err="1" smtClean="0">
                <a:latin typeface="Arial" panose="020B0604020202020204" pitchFamily="34" charset="0"/>
                <a:cs typeface="Arial" panose="020B0604020202020204" pitchFamily="34" charset="0"/>
              </a:rPr>
              <a:t>eResources</a:t>
            </a:r>
            <a:endParaRPr lang="en-US" sz="2000" dirty="0">
              <a:latin typeface="Arial" panose="020B0604020202020204" pitchFamily="34" charset="0"/>
              <a:cs typeface="Arial" panose="020B0604020202020204" pitchFamily="34" charset="0"/>
            </a:endParaRPr>
          </a:p>
          <a:p>
            <a:pPr lvl="0">
              <a:spcAft>
                <a:spcPts val="400"/>
              </a:spcAft>
            </a:pPr>
            <a:endParaRPr lang="en-US" sz="16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Digital Library – take your library wherever you go</a:t>
            </a:r>
            <a:endParaRPr lang="en-US" dirty="0">
              <a:solidFill>
                <a:srgbClr val="00509E"/>
              </a:solidFill>
              <a:latin typeface="Arial" panose="020B0604020202020204" pitchFamily="34" charset="0"/>
              <a:cs typeface="Arial" panose="020B0604020202020204" pitchFamily="34" charset="0"/>
            </a:endParaRPr>
          </a:p>
        </p:txBody>
      </p:sp>
      <p:pic>
        <p:nvPicPr>
          <p:cNvPr id="10" name="Picture 9" descr="Digital Library Fairfield City Council">
            <a:extLst>
              <a:ext uri="{FF2B5EF4-FFF2-40B4-BE49-F238E27FC236}">
                <a16:creationId xmlns:a16="http://schemas.microsoft.com/office/drawing/2014/main" id="{83D8AC1A-14AF-175F-54F5-77EAF795E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500438" y="3735809"/>
            <a:ext cx="2143125" cy="2143125"/>
          </a:xfrm>
          <a:prstGeom prst="rect">
            <a:avLst/>
          </a:prstGeom>
          <a:noFill/>
          <a:ln>
            <a:noFill/>
          </a:ln>
        </p:spPr>
      </p:pic>
    </p:spTree>
    <p:extLst>
      <p:ext uri="{BB962C8B-B14F-4D97-AF65-F5344CB8AC3E}">
        <p14:creationId xmlns:p14="http://schemas.microsoft.com/office/powerpoint/2010/main" val="212837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251520" y="3068960"/>
            <a:ext cx="816764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1500 digital books in 60 languages</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Choice of </a:t>
            </a:r>
            <a:r>
              <a:rPr lang="en-US" sz="2000" dirty="0" smtClean="0">
                <a:latin typeface="Arial" panose="020B0604020202020204" pitchFamily="34" charset="0"/>
                <a:cs typeface="Arial" panose="020B0604020202020204" pitchFamily="34" charset="0"/>
              </a:rPr>
              <a:t>picture books </a:t>
            </a:r>
            <a:r>
              <a:rPr lang="en-US" sz="2000" dirty="0">
                <a:latin typeface="Arial" panose="020B0604020202020204" pitchFamily="34" charset="0"/>
                <a:cs typeface="Arial" panose="020B0604020202020204" pitchFamily="34" charset="0"/>
              </a:rPr>
              <a:t>in LOTE and English</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Great </a:t>
            </a:r>
            <a:r>
              <a:rPr lang="en-US" sz="2000" dirty="0" smtClean="0">
                <a:latin typeface="Arial" panose="020B0604020202020204" pitchFamily="34" charset="0"/>
                <a:cs typeface="Arial" panose="020B0604020202020204" pitchFamily="34" charset="0"/>
              </a:rPr>
              <a:t>resource, well-received </a:t>
            </a:r>
            <a:r>
              <a:rPr lang="en-US" sz="2000" dirty="0">
                <a:latin typeface="Arial" panose="020B0604020202020204" pitchFamily="34" charset="0"/>
                <a:cs typeface="Arial" panose="020B0604020202020204" pitchFamily="34" charset="0"/>
              </a:rPr>
              <a:t>by </a:t>
            </a:r>
            <a:r>
              <a:rPr lang="en-US" sz="2000" dirty="0" smtClean="0">
                <a:latin typeface="Arial" panose="020B0604020202020204" pitchFamily="34" charset="0"/>
                <a:cs typeface="Arial" panose="020B0604020202020204" pitchFamily="34" charset="0"/>
              </a:rPr>
              <a:t>playgroups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we have </a:t>
            </a:r>
            <a:r>
              <a:rPr lang="en-US" sz="2000" dirty="0">
                <a:latin typeface="Arial" panose="020B0604020202020204" pitchFamily="34" charset="0"/>
                <a:cs typeface="Arial" panose="020B0604020202020204" pitchFamily="34" charset="0"/>
              </a:rPr>
              <a:t>promoted to families at </a:t>
            </a:r>
            <a:r>
              <a:rPr lang="en-US" sz="2000" dirty="0" err="1" smtClean="0">
                <a:latin typeface="Arial" panose="020B0604020202020204" pitchFamily="34" charset="0"/>
                <a:cs typeface="Arial" panose="020B0604020202020204" pitchFamily="34" charset="0"/>
              </a:rPr>
              <a:t>storytime</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lvl="0">
              <a:spcAft>
                <a:spcPts val="400"/>
              </a:spcAft>
            </a:pPr>
            <a:endParaRPr lang="en-US" sz="16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dirty="0">
                <a:latin typeface="Arial" panose="020B0604020202020204" pitchFamily="34" charset="0"/>
                <a:cs typeface="Arial" panose="020B0604020202020204" pitchFamily="34" charset="0"/>
              </a:rPr>
              <a:t>Digital </a:t>
            </a:r>
            <a:r>
              <a:rPr lang="en-US" sz="4000" dirty="0" smtClean="0">
                <a:latin typeface="Arial" panose="020B0604020202020204" pitchFamily="34" charset="0"/>
                <a:cs typeface="Arial" panose="020B0604020202020204" pitchFamily="34" charset="0"/>
              </a:rPr>
              <a:t>Library</a:t>
            </a:r>
            <a:endParaRPr lang="en-US" sz="4000" b="1" kern="0" dirty="0">
              <a:latin typeface="Arial" panose="020B0604020202020204" pitchFamily="34" charset="0"/>
              <a:cs typeface="Arial" panose="020B0604020202020204" pitchFamily="34" charset="0"/>
            </a:endParaRP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LOTE Online for Kids! – Bilingual Picture Books</a:t>
            </a:r>
            <a:endParaRPr lang="en-US" dirty="0">
              <a:solidFill>
                <a:srgbClr val="00509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B08580D-23C0-1C9B-546A-78A185AA6160}"/>
              </a:ext>
            </a:extLst>
          </p:cNvPr>
          <p:cNvPicPr>
            <a:picLocks noChangeAspect="1"/>
          </p:cNvPicPr>
          <p:nvPr/>
        </p:nvPicPr>
        <p:blipFill>
          <a:blip r:embed="rId2"/>
          <a:stretch>
            <a:fillRect/>
          </a:stretch>
        </p:blipFill>
        <p:spPr>
          <a:xfrm>
            <a:off x="3995936" y="4323895"/>
            <a:ext cx="4176464" cy="2273457"/>
          </a:xfrm>
          <a:prstGeom prst="rect">
            <a:avLst/>
          </a:prstGeom>
        </p:spPr>
      </p:pic>
    </p:spTree>
    <p:extLst>
      <p:ext uri="{BB962C8B-B14F-4D97-AF65-F5344CB8AC3E}">
        <p14:creationId xmlns:p14="http://schemas.microsoft.com/office/powerpoint/2010/main" val="142370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068960"/>
            <a:ext cx="7560840" cy="152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Arabic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Chinese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Italian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Russian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Serbian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Spanish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Vietnamese </a:t>
            </a:r>
          </a:p>
          <a:p>
            <a:pPr lvl="0">
              <a:spcAft>
                <a:spcPts val="400"/>
              </a:spcAft>
            </a:pPr>
            <a:endParaRPr lang="en-US" sz="16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dirty="0">
                <a:latin typeface="Arial" panose="020B0604020202020204" pitchFamily="34" charset="0"/>
                <a:cs typeface="Arial" panose="020B0604020202020204" pitchFamily="34" charset="0"/>
              </a:rPr>
              <a:t>Digital </a:t>
            </a:r>
            <a:r>
              <a:rPr lang="en-US" sz="4000" dirty="0" smtClean="0">
                <a:latin typeface="Arial" panose="020B0604020202020204" pitchFamily="34" charset="0"/>
                <a:cs typeface="Arial" panose="020B0604020202020204" pitchFamily="34" charset="0"/>
              </a:rPr>
              <a:t>Library</a:t>
            </a:r>
            <a:endParaRPr lang="en-US" sz="4000" b="1" kern="0" dirty="0">
              <a:latin typeface="Arial" panose="020B0604020202020204" pitchFamily="34" charset="0"/>
              <a:cs typeface="Arial" panose="020B0604020202020204" pitchFamily="34" charset="0"/>
            </a:endParaRP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CloudLibrary – eBooks</a:t>
            </a:r>
            <a:endParaRPr lang="en-US" dirty="0">
              <a:solidFill>
                <a:srgbClr val="00509E"/>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378000" y="4653136"/>
            <a:ext cx="8388000" cy="1856661"/>
          </a:xfrm>
          <a:prstGeom prst="rect">
            <a:avLst/>
          </a:prstGeom>
        </p:spPr>
      </p:pic>
    </p:spTree>
    <p:extLst>
      <p:ext uri="{BB962C8B-B14F-4D97-AF65-F5344CB8AC3E}">
        <p14:creationId xmlns:p14="http://schemas.microsoft.com/office/powerpoint/2010/main" val="201734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508166"/>
            <a:ext cx="7560840" cy="247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endParaRPr lang="en-US" sz="2000" dirty="0">
              <a:latin typeface="Arial" panose="020B0604020202020204" pitchFamily="34" charset="0"/>
              <a:cs typeface="Arial" panose="020B0604020202020204" pitchFamily="34" charset="0"/>
            </a:endParaRPr>
          </a:p>
          <a:p>
            <a:r>
              <a:rPr lang="en-AU" dirty="0"/>
              <a:t>Fairfield City Council acknowledges the </a:t>
            </a:r>
            <a:r>
              <a:rPr lang="en-AU" dirty="0" err="1"/>
              <a:t>Cabrogal</a:t>
            </a:r>
            <a:r>
              <a:rPr lang="en-AU" dirty="0"/>
              <a:t> of the </a:t>
            </a:r>
            <a:r>
              <a:rPr lang="en-AU" dirty="0" err="1"/>
              <a:t>Darug</a:t>
            </a:r>
            <a:r>
              <a:rPr lang="en-AU" dirty="0"/>
              <a:t> </a:t>
            </a:r>
            <a:r>
              <a:rPr lang="en-AU" dirty="0" smtClean="0"/>
              <a:t>Nation </a:t>
            </a:r>
            <a:r>
              <a:rPr lang="en-AU" dirty="0"/>
              <a:t>as the </a:t>
            </a:r>
            <a:r>
              <a:rPr lang="en-US" dirty="0"/>
              <a:t>traditional custodians of the Fairfield Local Government Area and pays its respects to its Elders both past, present and emerging. </a:t>
            </a:r>
            <a:endParaRPr lang="en-AU" dirty="0"/>
          </a:p>
          <a:p>
            <a:pPr marL="342900" lvl="0" indent="-342900">
              <a:spcAft>
                <a:spcPts val="4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0">
              <a:spcAft>
                <a:spcPts val="400"/>
              </a:spcAft>
            </a:pPr>
            <a:endParaRPr lang="en-AU" altLang="en-US" sz="1200" dirty="0" smtClean="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488832" cy="1344177"/>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Acknowledgement of Country</a:t>
            </a:r>
            <a:endParaRPr lang="en-AU"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8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dirty="0">
                <a:latin typeface="Arial" panose="020B0604020202020204" pitchFamily="34" charset="0"/>
                <a:cs typeface="Arial" panose="020B0604020202020204" pitchFamily="34" charset="0"/>
              </a:rPr>
              <a:t>Digital </a:t>
            </a:r>
            <a:r>
              <a:rPr lang="en-US" sz="4000" dirty="0" smtClean="0">
                <a:latin typeface="Arial" panose="020B0604020202020204" pitchFamily="34" charset="0"/>
                <a:cs typeface="Arial" panose="020B0604020202020204" pitchFamily="34" charset="0"/>
              </a:rPr>
              <a:t>Library</a:t>
            </a:r>
            <a:endParaRPr lang="en-US" sz="4000" b="1" kern="0" dirty="0">
              <a:latin typeface="Arial" panose="020B0604020202020204" pitchFamily="34" charset="0"/>
              <a:cs typeface="Arial" panose="020B0604020202020204" pitchFamily="34" charset="0"/>
            </a:endParaRP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err="1" smtClean="0">
                <a:solidFill>
                  <a:srgbClr val="00509E"/>
                </a:solidFill>
                <a:latin typeface="Arial" panose="020B0604020202020204" pitchFamily="34" charset="0"/>
                <a:cs typeface="Arial" panose="020B0604020202020204" pitchFamily="34" charset="0"/>
              </a:rPr>
              <a:t>cloudLibrary</a:t>
            </a:r>
            <a:r>
              <a:rPr lang="en-US" dirty="0" smtClean="0">
                <a:solidFill>
                  <a:srgbClr val="00509E"/>
                </a:solidFill>
                <a:latin typeface="Arial" panose="020B0604020202020204" pitchFamily="34" charset="0"/>
                <a:cs typeface="Arial" panose="020B0604020202020204" pitchFamily="34" charset="0"/>
              </a:rPr>
              <a:t> – LOTE eBooks</a:t>
            </a:r>
            <a:endParaRPr lang="en-US" dirty="0">
              <a:solidFill>
                <a:srgbClr val="00509E"/>
              </a:solidFill>
              <a:latin typeface="Arial" panose="020B0604020202020204" pitchFamily="34" charset="0"/>
              <a:cs typeface="Arial" panose="020B0604020202020204" pitchFamily="34" charset="0"/>
            </a:endParaRPr>
          </a:p>
        </p:txBody>
      </p:sp>
      <p:pic>
        <p:nvPicPr>
          <p:cNvPr id="9" name="Content Placeholder 3">
            <a:extLst>
              <a:ext uri="{FF2B5EF4-FFF2-40B4-BE49-F238E27FC236}">
                <a16:creationId xmlns:a16="http://schemas.microsoft.com/office/drawing/2014/main" id="{7BBA7004-BC03-3173-626A-AB758FC5561B}"/>
              </a:ext>
            </a:extLst>
          </p:cNvPr>
          <p:cNvPicPr>
            <a:picLocks noGrp="1" noChangeAspect="1"/>
          </p:cNvPicPr>
          <p:nvPr>
            <p:ph idx="1"/>
          </p:nvPr>
        </p:nvPicPr>
        <p:blipFill>
          <a:blip r:embed="rId2"/>
          <a:stretch>
            <a:fillRect/>
          </a:stretch>
        </p:blipFill>
        <p:spPr>
          <a:xfrm>
            <a:off x="1159705" y="2977406"/>
            <a:ext cx="6824590" cy="3312000"/>
          </a:xfrm>
        </p:spPr>
      </p:pic>
    </p:spTree>
    <p:extLst>
      <p:ext uri="{BB962C8B-B14F-4D97-AF65-F5344CB8AC3E}">
        <p14:creationId xmlns:p14="http://schemas.microsoft.com/office/powerpoint/2010/main" val="4184192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068960"/>
            <a:ext cx="75608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err="1" smtClean="0">
                <a:latin typeface="Arial" panose="020B0604020202020204" pitchFamily="34" charset="0"/>
                <a:cs typeface="Arial" panose="020B0604020202020204" pitchFamily="34" charset="0"/>
              </a:rPr>
              <a:t>indyreads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eContent</a:t>
            </a:r>
            <a:r>
              <a:rPr lang="en-US" sz="2000" dirty="0">
                <a:latin typeface="Arial" panose="020B0604020202020204" pitchFamily="34" charset="0"/>
                <a:cs typeface="Arial" panose="020B0604020202020204" pitchFamily="34" charset="0"/>
              </a:rPr>
              <a:t> management </a:t>
            </a:r>
            <a:r>
              <a:rPr lang="en-US" sz="2000" dirty="0" smtClean="0">
                <a:latin typeface="Arial" panose="020B0604020202020204" pitchFamily="34" charset="0"/>
                <a:cs typeface="Arial" panose="020B0604020202020204" pitchFamily="34" charset="0"/>
              </a:rPr>
              <a:t>platform. Thanks </a:t>
            </a:r>
            <a:r>
              <a:rPr lang="en-US" sz="2000" dirty="0">
                <a:latin typeface="Arial" panose="020B0604020202020204" pitchFamily="34" charset="0"/>
                <a:cs typeface="Arial" panose="020B0604020202020204" pitchFamily="34" charset="0"/>
              </a:rPr>
              <a:t>to SLNSW for providing access to </a:t>
            </a:r>
            <a:r>
              <a:rPr lang="en-US" sz="2000" dirty="0" smtClean="0">
                <a:latin typeface="Arial" panose="020B0604020202020204" pitchFamily="34" charset="0"/>
                <a:cs typeface="Arial" panose="020B0604020202020204" pitchFamily="34" charset="0"/>
              </a:rPr>
              <a:t>eBooks </a:t>
            </a:r>
            <a:r>
              <a:rPr lang="en-US" sz="2000" dirty="0">
                <a:latin typeface="Arial" panose="020B0604020202020204" pitchFamily="34" charset="0"/>
                <a:cs typeface="Arial" panose="020B0604020202020204" pitchFamily="34" charset="0"/>
              </a:rPr>
              <a:t>and </a:t>
            </a:r>
            <a:r>
              <a:rPr lang="en-US" sz="2000" dirty="0" err="1">
                <a:latin typeface="Arial" panose="020B0604020202020204" pitchFamily="34" charset="0"/>
                <a:cs typeface="Arial" panose="020B0604020202020204" pitchFamily="34" charset="0"/>
              </a:rPr>
              <a:t>eAudio</a:t>
            </a:r>
            <a:r>
              <a:rPr lang="en-US" sz="2000" dirty="0">
                <a:latin typeface="Arial" panose="020B0604020202020204" pitchFamily="34" charset="0"/>
                <a:cs typeface="Arial" panose="020B0604020202020204" pitchFamily="34" charset="0"/>
              </a:rPr>
              <a:t> to </a:t>
            </a:r>
            <a:r>
              <a:rPr lang="en-US" sz="2000" dirty="0" smtClean="0">
                <a:latin typeface="Arial" panose="020B0604020202020204" pitchFamily="34" charset="0"/>
                <a:cs typeface="Arial" panose="020B0604020202020204" pitchFamily="34" charset="0"/>
              </a:rPr>
              <a:t>Public Libraries</a:t>
            </a:r>
            <a:r>
              <a:rPr lang="en-US" sz="2000" dirty="0">
                <a:latin typeface="Arial" panose="020B0604020202020204" pitchFamily="34" charset="0"/>
                <a:cs typeface="Arial" panose="020B0604020202020204" pitchFamily="34" charset="0"/>
              </a:rPr>
              <a:t>.</a:t>
            </a: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dirty="0">
                <a:latin typeface="Arial" panose="020B0604020202020204" pitchFamily="34" charset="0"/>
                <a:cs typeface="Arial" panose="020B0604020202020204" pitchFamily="34" charset="0"/>
              </a:rPr>
              <a:t>Digital </a:t>
            </a:r>
            <a:r>
              <a:rPr lang="en-US" sz="4000" dirty="0" smtClean="0">
                <a:latin typeface="Arial" panose="020B0604020202020204" pitchFamily="34" charset="0"/>
                <a:cs typeface="Arial" panose="020B0604020202020204" pitchFamily="34" charset="0"/>
              </a:rPr>
              <a:t>Library</a:t>
            </a:r>
            <a:endParaRPr lang="en-US" sz="4000" b="1" kern="0" dirty="0">
              <a:latin typeface="Arial" panose="020B0604020202020204" pitchFamily="34" charset="0"/>
              <a:cs typeface="Arial" panose="020B0604020202020204" pitchFamily="34" charset="0"/>
            </a:endParaRP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err="1" smtClean="0">
                <a:solidFill>
                  <a:srgbClr val="00509E"/>
                </a:solidFill>
                <a:latin typeface="Arial" panose="020B0604020202020204" pitchFamily="34" charset="0"/>
                <a:cs typeface="Arial" panose="020B0604020202020204" pitchFamily="34" charset="0"/>
              </a:rPr>
              <a:t>indyreads</a:t>
            </a:r>
            <a:r>
              <a:rPr lang="en-US" dirty="0" smtClean="0">
                <a:solidFill>
                  <a:srgbClr val="00509E"/>
                </a:solidFill>
                <a:latin typeface="Arial" panose="020B0604020202020204" pitchFamily="34" charset="0"/>
                <a:cs typeface="Arial" panose="020B0604020202020204" pitchFamily="34" charset="0"/>
              </a:rPr>
              <a:t> – Online Library 24/7</a:t>
            </a:r>
            <a:endParaRPr lang="en-US" dirty="0">
              <a:solidFill>
                <a:srgbClr val="00509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B1C25DB-ADCB-E236-3ADA-6695A6239B8A}"/>
              </a:ext>
            </a:extLst>
          </p:cNvPr>
          <p:cNvPicPr>
            <a:picLocks noChangeAspect="1"/>
          </p:cNvPicPr>
          <p:nvPr/>
        </p:nvPicPr>
        <p:blipFill>
          <a:blip r:embed="rId2"/>
          <a:stretch>
            <a:fillRect/>
          </a:stretch>
        </p:blipFill>
        <p:spPr>
          <a:xfrm>
            <a:off x="2140539" y="3861328"/>
            <a:ext cx="4862923" cy="2520000"/>
          </a:xfrm>
          <a:prstGeom prst="rect">
            <a:avLst/>
          </a:prstGeom>
        </p:spPr>
      </p:pic>
    </p:spTree>
    <p:extLst>
      <p:ext uri="{BB962C8B-B14F-4D97-AF65-F5344CB8AC3E}">
        <p14:creationId xmlns:p14="http://schemas.microsoft.com/office/powerpoint/2010/main" val="259301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068960"/>
            <a:ext cx="75608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smtClean="0">
                <a:latin typeface="Arial" panose="020B0604020202020204" pitchFamily="34" charset="0"/>
                <a:cs typeface="Arial" panose="020B0604020202020204" pitchFamily="34" charset="0"/>
              </a:rPr>
              <a:t>Simultaneous </a:t>
            </a:r>
            <a:r>
              <a:rPr lang="en-US" sz="2000" dirty="0">
                <a:latin typeface="Arial" panose="020B0604020202020204" pitchFamily="34" charset="0"/>
                <a:cs typeface="Arial" panose="020B0604020202020204" pitchFamily="34" charset="0"/>
              </a:rPr>
              <a:t>access to multiple formats </a:t>
            </a:r>
            <a:r>
              <a:rPr lang="en-US" sz="2000" dirty="0" smtClean="0">
                <a:latin typeface="Arial" panose="020B0604020202020204" pitchFamily="34" charset="0"/>
                <a:cs typeface="Arial" panose="020B0604020202020204" pitchFamily="34" charset="0"/>
              </a:rPr>
              <a:t>– eBooks, </a:t>
            </a:r>
            <a:r>
              <a:rPr lang="en-US" sz="2000" dirty="0" err="1" smtClean="0">
                <a:latin typeface="Arial" panose="020B0604020202020204" pitchFamily="34" charset="0"/>
                <a:cs typeface="Arial" panose="020B0604020202020204" pitchFamily="34" charset="0"/>
              </a:rPr>
              <a:t>eAudio</a:t>
            </a:r>
            <a:r>
              <a:rPr lang="en-US" sz="2000" dirty="0" smtClean="0">
                <a:latin typeface="Arial" panose="020B0604020202020204" pitchFamily="34" charset="0"/>
                <a:cs typeface="Arial" panose="020B0604020202020204" pitchFamily="34" charset="0"/>
              </a:rPr>
              <a:t>, Comics including </a:t>
            </a:r>
            <a:r>
              <a:rPr lang="en-US" sz="2000" dirty="0">
                <a:latin typeface="Arial" panose="020B0604020202020204" pitchFamily="34" charset="0"/>
                <a:cs typeface="Arial" panose="020B0604020202020204" pitchFamily="34" charset="0"/>
              </a:rPr>
              <a:t>streaming </a:t>
            </a:r>
            <a:r>
              <a:rPr lang="en-US" sz="2000" dirty="0" smtClean="0">
                <a:latin typeface="Arial" panose="020B0604020202020204" pitchFamily="34" charset="0"/>
                <a:cs typeface="Arial" panose="020B0604020202020204" pitchFamily="34" charset="0"/>
              </a:rPr>
              <a:t>of music, movies and TV series</a:t>
            </a: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dirty="0">
                <a:latin typeface="Arial" panose="020B0604020202020204" pitchFamily="34" charset="0"/>
                <a:cs typeface="Arial" panose="020B0604020202020204" pitchFamily="34" charset="0"/>
              </a:rPr>
              <a:t>Digital </a:t>
            </a:r>
            <a:r>
              <a:rPr lang="en-US" sz="4000" dirty="0" smtClean="0">
                <a:latin typeface="Arial" panose="020B0604020202020204" pitchFamily="34" charset="0"/>
                <a:cs typeface="Arial" panose="020B0604020202020204" pitchFamily="34" charset="0"/>
              </a:rPr>
              <a:t>Library</a:t>
            </a:r>
            <a:endParaRPr lang="en-US" sz="4000" b="1" kern="0" dirty="0">
              <a:latin typeface="Arial" panose="020B0604020202020204" pitchFamily="34" charset="0"/>
              <a:cs typeface="Arial" panose="020B0604020202020204" pitchFamily="34" charset="0"/>
            </a:endParaRP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hoopla </a:t>
            </a:r>
            <a:endParaRPr lang="en-US" dirty="0">
              <a:solidFill>
                <a:srgbClr val="00509E"/>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50F6CC1-E39F-BA67-2C0A-9A3E6402441D}"/>
              </a:ext>
            </a:extLst>
          </p:cNvPr>
          <p:cNvPicPr>
            <a:picLocks noChangeAspect="1"/>
          </p:cNvPicPr>
          <p:nvPr/>
        </p:nvPicPr>
        <p:blipFill>
          <a:blip r:embed="rId2"/>
          <a:stretch>
            <a:fillRect/>
          </a:stretch>
        </p:blipFill>
        <p:spPr>
          <a:xfrm>
            <a:off x="2963778" y="3825296"/>
            <a:ext cx="3216444" cy="2268000"/>
          </a:xfrm>
          <a:prstGeom prst="rect">
            <a:avLst/>
          </a:prstGeom>
        </p:spPr>
      </p:pic>
    </p:spTree>
    <p:extLst>
      <p:ext uri="{BB962C8B-B14F-4D97-AF65-F5344CB8AC3E}">
        <p14:creationId xmlns:p14="http://schemas.microsoft.com/office/powerpoint/2010/main" val="40466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068960"/>
            <a:ext cx="7560840" cy="152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Arabic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Chinese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Italian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Russian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Serbian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Spanish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Vietnamese </a:t>
            </a:r>
            <a:endParaRPr lang="en-US" sz="2000" dirty="0" smtClean="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dirty="0">
                <a:latin typeface="Arial" panose="020B0604020202020204" pitchFamily="34" charset="0"/>
                <a:cs typeface="Arial" panose="020B0604020202020204" pitchFamily="34" charset="0"/>
              </a:rPr>
              <a:t>Digital </a:t>
            </a:r>
            <a:r>
              <a:rPr lang="en-US" sz="4000" dirty="0" smtClean="0">
                <a:latin typeface="Arial" panose="020B0604020202020204" pitchFamily="34" charset="0"/>
                <a:cs typeface="Arial" panose="020B0604020202020204" pitchFamily="34" charset="0"/>
              </a:rPr>
              <a:t>Library</a:t>
            </a:r>
            <a:endParaRPr lang="en-US" sz="4000" b="1" kern="0" dirty="0">
              <a:latin typeface="Arial" panose="020B0604020202020204" pitchFamily="34" charset="0"/>
              <a:cs typeface="Arial" panose="020B0604020202020204" pitchFamily="34" charset="0"/>
            </a:endParaRP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Libby – </a:t>
            </a:r>
            <a:r>
              <a:rPr lang="en-US" dirty="0" err="1" smtClean="0">
                <a:solidFill>
                  <a:srgbClr val="00509E"/>
                </a:solidFill>
                <a:latin typeface="Arial" panose="020B0604020202020204" pitchFamily="34" charset="0"/>
                <a:cs typeface="Arial" panose="020B0604020202020204" pitchFamily="34" charset="0"/>
              </a:rPr>
              <a:t>eMagazines</a:t>
            </a:r>
            <a:endParaRPr lang="en-US" dirty="0">
              <a:solidFill>
                <a:srgbClr val="00509E"/>
              </a:solidFill>
              <a:latin typeface="Arial" panose="020B0604020202020204" pitchFamily="34" charset="0"/>
              <a:cs typeface="Arial" panose="020B0604020202020204" pitchFamily="34" charset="0"/>
            </a:endParaRPr>
          </a:p>
        </p:txBody>
      </p:sp>
      <p:pic>
        <p:nvPicPr>
          <p:cNvPr id="10" name="Picture 2" descr="Graphic Cluster of magazines like Vanity Fair and Rolling Stones featured in Libby app on mobile device">
            <a:extLst>
              <a:ext uri="{FF2B5EF4-FFF2-40B4-BE49-F238E27FC236}">
                <a16:creationId xmlns:a16="http://schemas.microsoft.com/office/drawing/2014/main" id="{57859B5B-C642-B678-DA05-357AE189D1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7704" y="3788960"/>
            <a:ext cx="3744000" cy="29352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www.goldcoastlibrary.org/wp-content/uploads/2021/03/Libby-Magazines-Logo-300x144.png"/>
          <p:cNvPicPr/>
          <p:nvPr/>
        </p:nvPicPr>
        <p:blipFill>
          <a:blip r:embed="rId4">
            <a:extLst>
              <a:ext uri="{28A0092B-C50C-407E-A947-70E740481C1C}">
                <a14:useLocalDpi xmlns:a14="http://schemas.microsoft.com/office/drawing/2010/main" val="0"/>
              </a:ext>
            </a:extLst>
          </a:blip>
          <a:stretch>
            <a:fillRect/>
          </a:stretch>
        </p:blipFill>
        <p:spPr bwMode="auto">
          <a:xfrm>
            <a:off x="6156176" y="5085184"/>
            <a:ext cx="2520000" cy="1371600"/>
          </a:xfrm>
          <a:prstGeom prst="rect">
            <a:avLst/>
          </a:prstGeom>
          <a:noFill/>
          <a:ln>
            <a:noFill/>
          </a:ln>
        </p:spPr>
      </p:pic>
    </p:spTree>
    <p:extLst>
      <p:ext uri="{BB962C8B-B14F-4D97-AF65-F5344CB8AC3E}">
        <p14:creationId xmlns:p14="http://schemas.microsoft.com/office/powerpoint/2010/main" val="84199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068960"/>
            <a:ext cx="7560840" cy="183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Arabic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Chinese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Italian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Spanish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Vietnamese</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dirty="0">
                <a:latin typeface="Arial" panose="020B0604020202020204" pitchFamily="34" charset="0"/>
                <a:cs typeface="Arial" panose="020B0604020202020204" pitchFamily="34" charset="0"/>
              </a:rPr>
              <a:t>Digital </a:t>
            </a:r>
            <a:r>
              <a:rPr lang="en-US" sz="4000" dirty="0" smtClean="0">
                <a:latin typeface="Arial" panose="020B0604020202020204" pitchFamily="34" charset="0"/>
                <a:cs typeface="Arial" panose="020B0604020202020204" pitchFamily="34" charset="0"/>
              </a:rPr>
              <a:t>Library</a:t>
            </a:r>
            <a:endParaRPr lang="en-US" sz="4000" b="1" kern="0" dirty="0">
              <a:latin typeface="Arial" panose="020B0604020202020204" pitchFamily="34" charset="0"/>
              <a:cs typeface="Arial" panose="020B0604020202020204" pitchFamily="34" charset="0"/>
            </a:endParaRP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err="1" smtClean="0">
                <a:solidFill>
                  <a:srgbClr val="00509E"/>
                </a:solidFill>
                <a:latin typeface="Arial" panose="020B0604020202020204" pitchFamily="34" charset="0"/>
                <a:cs typeface="Arial" panose="020B0604020202020204" pitchFamily="34" charset="0"/>
              </a:rPr>
              <a:t>PressReader</a:t>
            </a:r>
            <a:r>
              <a:rPr lang="en-US" dirty="0" smtClean="0">
                <a:solidFill>
                  <a:srgbClr val="00509E"/>
                </a:solidFill>
                <a:latin typeface="Arial" panose="020B0604020202020204" pitchFamily="34" charset="0"/>
                <a:cs typeface="Arial" panose="020B0604020202020204" pitchFamily="34" charset="0"/>
              </a:rPr>
              <a:t> – </a:t>
            </a:r>
            <a:r>
              <a:rPr lang="en-US" dirty="0" err="1" smtClean="0">
                <a:solidFill>
                  <a:srgbClr val="00509E"/>
                </a:solidFill>
                <a:latin typeface="Arial" panose="020B0604020202020204" pitchFamily="34" charset="0"/>
                <a:cs typeface="Arial" panose="020B0604020202020204" pitchFamily="34" charset="0"/>
              </a:rPr>
              <a:t>eMagazines</a:t>
            </a:r>
            <a:r>
              <a:rPr lang="en-US" dirty="0" smtClean="0">
                <a:solidFill>
                  <a:srgbClr val="00509E"/>
                </a:solidFill>
                <a:latin typeface="Arial" panose="020B0604020202020204" pitchFamily="34" charset="0"/>
                <a:cs typeface="Arial" panose="020B0604020202020204" pitchFamily="34" charset="0"/>
              </a:rPr>
              <a:t> &amp; </a:t>
            </a:r>
            <a:r>
              <a:rPr lang="en-US" dirty="0" err="1" smtClean="0">
                <a:solidFill>
                  <a:srgbClr val="00509E"/>
                </a:solidFill>
                <a:latin typeface="Arial" panose="020B0604020202020204" pitchFamily="34" charset="0"/>
                <a:cs typeface="Arial" panose="020B0604020202020204" pitchFamily="34" charset="0"/>
              </a:rPr>
              <a:t>eNewspapers</a:t>
            </a:r>
            <a:endParaRPr lang="en-US" dirty="0">
              <a:solidFill>
                <a:srgbClr val="00509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7BE7A3C-9EA6-55A4-549B-C01218DACAF3}"/>
              </a:ext>
            </a:extLst>
          </p:cNvPr>
          <p:cNvPicPr>
            <a:picLocks noChangeAspect="1"/>
          </p:cNvPicPr>
          <p:nvPr/>
        </p:nvPicPr>
        <p:blipFill>
          <a:blip r:embed="rId3"/>
          <a:stretch>
            <a:fillRect/>
          </a:stretch>
        </p:blipFill>
        <p:spPr>
          <a:xfrm>
            <a:off x="3229392" y="3645024"/>
            <a:ext cx="5379690" cy="2759771"/>
          </a:xfrm>
          <a:prstGeom prst="rect">
            <a:avLst/>
          </a:prstGeom>
        </p:spPr>
      </p:pic>
    </p:spTree>
    <p:extLst>
      <p:ext uri="{BB962C8B-B14F-4D97-AF65-F5344CB8AC3E}">
        <p14:creationId xmlns:p14="http://schemas.microsoft.com/office/powerpoint/2010/main" val="252480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068960"/>
            <a:ext cx="75608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Arabic	</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Chinese</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Croatian</a:t>
            </a:r>
            <a:r>
              <a:rPr lang="en-US" sz="2000" dirty="0">
                <a:latin typeface="Arial" panose="020B0604020202020204" pitchFamily="34" charset="0"/>
                <a:cs typeface="Arial" panose="020B0604020202020204" pitchFamily="34" charset="0"/>
              </a:rPr>
              <a:t>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Italian </a:t>
            </a:r>
            <a:endParaRPr lang="en-US" sz="2000" dirty="0" smtClean="0">
              <a:latin typeface="Arial" panose="020B0604020202020204" pitchFamily="34" charset="0"/>
              <a:cs typeface="Arial" panose="020B0604020202020204" pitchFamily="34" charset="0"/>
            </a:endParaRP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Russian</a:t>
            </a:r>
            <a:r>
              <a:rPr lang="en-US" sz="2000" dirty="0">
                <a:latin typeface="Arial" panose="020B0604020202020204" pitchFamily="34" charset="0"/>
                <a:cs typeface="Arial" panose="020B0604020202020204" pitchFamily="34" charset="0"/>
              </a:rPr>
              <a:t>			</a:t>
            </a:r>
          </a:p>
          <a:p>
            <a:pPr marL="285750" lvl="0" indent="-285750">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Spanish	</a:t>
            </a:r>
          </a:p>
          <a:p>
            <a:pPr marL="285750" lvl="0" indent="-285750">
              <a:spcAft>
                <a:spcPts val="4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Thai</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344816" cy="1013754"/>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dirty="0">
                <a:latin typeface="Arial" panose="020B0604020202020204" pitchFamily="34" charset="0"/>
                <a:cs typeface="Arial" panose="020B0604020202020204" pitchFamily="34" charset="0"/>
              </a:rPr>
              <a:t>Digital </a:t>
            </a:r>
            <a:r>
              <a:rPr lang="en-US" sz="4000" dirty="0" smtClean="0">
                <a:latin typeface="Arial" panose="020B0604020202020204" pitchFamily="34" charset="0"/>
                <a:cs typeface="Arial" panose="020B0604020202020204" pitchFamily="34" charset="0"/>
              </a:rPr>
              <a:t>Library</a:t>
            </a:r>
            <a:endParaRPr lang="en-US" sz="4000" b="1" kern="0" dirty="0">
              <a:latin typeface="Arial" panose="020B0604020202020204" pitchFamily="34" charset="0"/>
              <a:cs typeface="Arial" panose="020B0604020202020204" pitchFamily="34" charset="0"/>
            </a:endParaRPr>
          </a:p>
        </p:txBody>
      </p:sp>
      <p:sp>
        <p:nvSpPr>
          <p:cNvPr id="7" name="TextBox 6"/>
          <p:cNvSpPr txBox="1"/>
          <p:nvPr/>
        </p:nvSpPr>
        <p:spPr>
          <a:xfrm>
            <a:off x="858320" y="2492896"/>
            <a:ext cx="7170064" cy="461665"/>
          </a:xfrm>
          <a:prstGeom prst="rect">
            <a:avLst/>
          </a:prstGeom>
          <a:noFill/>
        </p:spPr>
        <p:txBody>
          <a:bodyPr wrap="square" rtlCol="0">
            <a:spAutoFit/>
          </a:bodyPr>
          <a:lstStyle/>
          <a:p>
            <a:r>
              <a:rPr lang="en-US" dirty="0" err="1" smtClean="0">
                <a:solidFill>
                  <a:srgbClr val="00509E"/>
                </a:solidFill>
                <a:latin typeface="Arial" panose="020B0604020202020204" pitchFamily="34" charset="0"/>
                <a:cs typeface="Arial" panose="020B0604020202020204" pitchFamily="34" charset="0"/>
              </a:rPr>
              <a:t>Kanopy</a:t>
            </a:r>
            <a:r>
              <a:rPr lang="en-US" dirty="0" smtClean="0">
                <a:solidFill>
                  <a:srgbClr val="00509E"/>
                </a:solidFill>
                <a:latin typeface="Arial" panose="020B0604020202020204" pitchFamily="34" charset="0"/>
                <a:cs typeface="Arial" panose="020B0604020202020204" pitchFamily="34" charset="0"/>
              </a:rPr>
              <a:t> – Streaming Movies</a:t>
            </a:r>
            <a:endParaRPr lang="en-US" dirty="0">
              <a:solidFill>
                <a:srgbClr val="00509E"/>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645024"/>
            <a:ext cx="6120000" cy="2805286"/>
          </a:xfrm>
          <a:prstGeom prst="rect">
            <a:avLst/>
          </a:prstGeom>
        </p:spPr>
      </p:pic>
    </p:spTree>
    <p:extLst>
      <p:ext uri="{BB962C8B-B14F-4D97-AF65-F5344CB8AC3E}">
        <p14:creationId xmlns:p14="http://schemas.microsoft.com/office/powerpoint/2010/main" val="32628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8062664" cy="1368151"/>
          </a:xfrm>
        </p:spPr>
        <p:txBody>
          <a:bodyPr/>
          <a:lstStyle/>
          <a:p>
            <a:r>
              <a:rPr lang="en-AU" sz="4000" b="1" dirty="0" smtClean="0">
                <a:latin typeface="Arial" panose="020B0604020202020204" pitchFamily="34" charset="0"/>
                <a:cs typeface="Arial" panose="020B0604020202020204" pitchFamily="34" charset="0"/>
              </a:rPr>
              <a:t>Tech Support – Smart Bar, PC Smart &amp; Form Filling Assistance</a:t>
            </a:r>
            <a:endParaRPr lang="en-AU"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419872" y="2492897"/>
            <a:ext cx="5328592" cy="3168352"/>
          </a:xfrm>
        </p:spPr>
        <p:txBody>
          <a:bodyPr/>
          <a:lstStyle/>
          <a:p>
            <a:pPr marL="342900" indent="-342900" algn="l">
              <a:buFont typeface="Arial" panose="020B0604020202020204" pitchFamily="34" charset="0"/>
              <a:buChar char="•"/>
            </a:pPr>
            <a:r>
              <a:rPr lang="en-AU" sz="2000" dirty="0">
                <a:solidFill>
                  <a:srgbClr val="00509E"/>
                </a:solidFill>
                <a:latin typeface="Arial" panose="020B0604020202020204" pitchFamily="34" charset="0"/>
                <a:ea typeface="+mj-ea"/>
                <a:cs typeface="Arial" panose="020B0604020202020204" pitchFamily="34" charset="0"/>
              </a:rPr>
              <a:t>We provide one-on-one Smart </a:t>
            </a:r>
            <a:r>
              <a:rPr lang="en-AU" sz="2000" dirty="0" smtClean="0">
                <a:solidFill>
                  <a:srgbClr val="00509E"/>
                </a:solidFill>
                <a:latin typeface="Arial" panose="020B0604020202020204" pitchFamily="34" charset="0"/>
                <a:ea typeface="+mj-ea"/>
                <a:cs typeface="Arial" panose="020B0604020202020204" pitchFamily="34" charset="0"/>
              </a:rPr>
              <a:t>Bar sessions </a:t>
            </a:r>
            <a:r>
              <a:rPr lang="en-AU" sz="2000" dirty="0">
                <a:solidFill>
                  <a:srgbClr val="00509E"/>
                </a:solidFill>
                <a:latin typeface="Arial" panose="020B0604020202020204" pitchFamily="34" charset="0"/>
                <a:ea typeface="+mj-ea"/>
                <a:cs typeface="Arial" panose="020B0604020202020204" pitchFamily="34" charset="0"/>
              </a:rPr>
              <a:t>with a library expert in setting up library apps on device</a:t>
            </a:r>
            <a:r>
              <a:rPr lang="en-AU" sz="2000" dirty="0" smtClean="0">
                <a:solidFill>
                  <a:srgbClr val="00509E"/>
                </a:solidFill>
                <a:latin typeface="Arial" panose="020B0604020202020204" pitchFamily="34" charset="0"/>
                <a:ea typeface="+mj-ea"/>
                <a:cs typeface="Arial" panose="020B0604020202020204" pitchFamily="34" charset="0"/>
              </a:rPr>
              <a:t>.</a:t>
            </a:r>
          </a:p>
          <a:p>
            <a:pPr algn="l"/>
            <a:endParaRPr lang="en-AU" sz="2000" dirty="0">
              <a:solidFill>
                <a:srgbClr val="00509E"/>
              </a:solidFill>
              <a:latin typeface="Arial" panose="020B0604020202020204" pitchFamily="34" charset="0"/>
              <a:ea typeface="+mj-ea"/>
              <a:cs typeface="Arial" panose="020B0604020202020204" pitchFamily="34" charset="0"/>
            </a:endParaRPr>
          </a:p>
          <a:p>
            <a:pPr marL="342900" indent="-342900" algn="l">
              <a:buFont typeface="Arial" panose="020B0604020202020204" pitchFamily="34" charset="0"/>
              <a:buChar char="•"/>
            </a:pPr>
            <a:r>
              <a:rPr lang="en-AU" sz="2000" dirty="0">
                <a:solidFill>
                  <a:srgbClr val="00509E"/>
                </a:solidFill>
                <a:latin typeface="Arial" panose="020B0604020202020204" pitchFamily="34" charset="0"/>
                <a:ea typeface="+mj-ea"/>
                <a:cs typeface="Arial" panose="020B0604020202020204" pitchFamily="34" charset="0"/>
              </a:rPr>
              <a:t>PC Smart sessions provide </a:t>
            </a:r>
            <a:r>
              <a:rPr lang="en-AU" sz="2000" dirty="0" smtClean="0">
                <a:solidFill>
                  <a:srgbClr val="00509E"/>
                </a:solidFill>
                <a:latin typeface="Arial" panose="020B0604020202020204" pitchFamily="34" charset="0"/>
                <a:ea typeface="+mj-ea"/>
                <a:cs typeface="Arial" panose="020B0604020202020204" pitchFamily="34" charset="0"/>
              </a:rPr>
              <a:t>help </a:t>
            </a:r>
            <a:r>
              <a:rPr lang="en-AU" sz="2000" dirty="0">
                <a:solidFill>
                  <a:srgbClr val="00509E"/>
                </a:solidFill>
                <a:latin typeface="Arial" panose="020B0604020202020204" pitchFamily="34" charset="0"/>
                <a:ea typeface="+mj-ea"/>
                <a:cs typeface="Arial" panose="020B0604020202020204" pitchFamily="34" charset="0"/>
              </a:rPr>
              <a:t>with basic computer &amp; </a:t>
            </a:r>
            <a:r>
              <a:rPr lang="en-AU" sz="2000" dirty="0" smtClean="0">
                <a:solidFill>
                  <a:srgbClr val="00509E"/>
                </a:solidFill>
                <a:latin typeface="Arial" panose="020B0604020202020204" pitchFamily="34" charset="0"/>
                <a:ea typeface="+mj-ea"/>
                <a:cs typeface="Arial" panose="020B0604020202020204" pitchFamily="34" charset="0"/>
              </a:rPr>
              <a:t>internet issues</a:t>
            </a:r>
            <a:r>
              <a:rPr lang="en-AU" sz="2000" dirty="0">
                <a:solidFill>
                  <a:srgbClr val="00509E"/>
                </a:solidFill>
                <a:latin typeface="Arial" panose="020B0604020202020204" pitchFamily="34" charset="0"/>
                <a:ea typeface="+mj-ea"/>
                <a:cs typeface="Arial" panose="020B0604020202020204" pitchFamily="34" charset="0"/>
              </a:rPr>
              <a:t>.</a:t>
            </a:r>
          </a:p>
          <a:p>
            <a:pPr marL="342900" indent="-342900" algn="l">
              <a:buFont typeface="Arial" panose="020B0604020202020204" pitchFamily="34" charset="0"/>
              <a:buChar char="•"/>
            </a:pPr>
            <a:r>
              <a:rPr lang="en-AU" sz="2000" dirty="0">
                <a:solidFill>
                  <a:srgbClr val="00509E"/>
                </a:solidFill>
                <a:latin typeface="Arial" panose="020B0604020202020204" pitchFamily="34" charset="0"/>
                <a:ea typeface="+mj-ea"/>
                <a:cs typeface="Arial" panose="020B0604020202020204" pitchFamily="34" charset="0"/>
              </a:rPr>
              <a:t>Form Filling provides help with documents and online forms </a:t>
            </a:r>
            <a:r>
              <a:rPr lang="en-AU" sz="2000" dirty="0" smtClean="0">
                <a:solidFill>
                  <a:srgbClr val="00509E"/>
                </a:solidFill>
                <a:latin typeface="Arial" panose="020B0604020202020204" pitchFamily="34" charset="0"/>
                <a:ea typeface="+mj-ea"/>
                <a:cs typeface="Arial" panose="020B0604020202020204" pitchFamily="34" charset="0"/>
              </a:rPr>
              <a:t>e.g. </a:t>
            </a:r>
            <a:r>
              <a:rPr lang="en-AU" sz="2000" dirty="0">
                <a:solidFill>
                  <a:srgbClr val="00509E"/>
                </a:solidFill>
                <a:latin typeface="Arial" panose="020B0604020202020204" pitchFamily="34" charset="0"/>
                <a:ea typeface="+mj-ea"/>
                <a:cs typeface="Arial" panose="020B0604020202020204" pitchFamily="34" charset="0"/>
              </a:rPr>
              <a:t>Centrelink, Passport, rental applications</a:t>
            </a:r>
          </a:p>
          <a:p>
            <a:pPr algn="l"/>
            <a:endParaRPr lang="en-AU" dirty="0"/>
          </a:p>
        </p:txBody>
      </p:sp>
      <p:pic>
        <p:nvPicPr>
          <p:cNvPr id="1026" name="Picture 2" descr="Desktop computer, iPad and smart ph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492897"/>
            <a:ext cx="194198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se up of someone holding a pen filling out a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05065"/>
            <a:ext cx="2880320" cy="18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68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27584" y="3030825"/>
            <a:ext cx="7560840"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342900" lvl="0" indent="-342900">
              <a:spcAft>
                <a:spcPts val="400"/>
              </a:spcAft>
              <a:buFont typeface="Arial" panose="020B0604020202020204" pitchFamily="34" charset="0"/>
              <a:buChar char="•"/>
            </a:pPr>
            <a:r>
              <a:rPr lang="en-US" sz="2000" dirty="0">
                <a:solidFill>
                  <a:srgbClr val="00509E"/>
                </a:solidFill>
                <a:latin typeface="Arial" panose="020B0604020202020204" pitchFamily="34" charset="0"/>
                <a:ea typeface="+mj-ea"/>
                <a:cs typeface="Arial" panose="020B0604020202020204" pitchFamily="34" charset="0"/>
              </a:rPr>
              <a:t>Suggestions for purchase</a:t>
            </a:r>
          </a:p>
          <a:p>
            <a:pPr marL="342900" lvl="0" indent="-342900">
              <a:spcAft>
                <a:spcPts val="400"/>
              </a:spcAft>
              <a:buFont typeface="Arial" panose="020B0604020202020204" pitchFamily="34" charset="0"/>
              <a:buChar char="•"/>
            </a:pPr>
            <a:r>
              <a:rPr lang="en-US" sz="2000" dirty="0">
                <a:solidFill>
                  <a:srgbClr val="00509E"/>
                </a:solidFill>
                <a:latin typeface="Arial" panose="020B0604020202020204" pitchFamily="34" charset="0"/>
                <a:ea typeface="+mj-ea"/>
                <a:cs typeface="Arial" panose="020B0604020202020204" pitchFamily="34" charset="0"/>
              </a:rPr>
              <a:t>Inter-Library Loans</a:t>
            </a:r>
          </a:p>
          <a:p>
            <a:pPr marL="342900" lvl="0" indent="-342900">
              <a:spcAft>
                <a:spcPts val="400"/>
              </a:spcAft>
              <a:buFont typeface="Arial" panose="020B0604020202020204" pitchFamily="34" charset="0"/>
              <a:buChar char="•"/>
            </a:pPr>
            <a:r>
              <a:rPr lang="en-US" sz="2000" dirty="0">
                <a:solidFill>
                  <a:srgbClr val="00509E"/>
                </a:solidFill>
                <a:latin typeface="Arial" panose="020B0604020202020204" pitchFamily="34" charset="0"/>
                <a:ea typeface="+mj-ea"/>
                <a:cs typeface="Arial" panose="020B0604020202020204" pitchFamily="34" charset="0"/>
              </a:rPr>
              <a:t>State Library Multicultural Bulk Loan Service</a:t>
            </a:r>
          </a:p>
        </p:txBody>
      </p:sp>
      <p:sp>
        <p:nvSpPr>
          <p:cNvPr id="8" name="Title 1"/>
          <p:cNvSpPr txBox="1">
            <a:spLocks/>
          </p:cNvSpPr>
          <p:nvPr/>
        </p:nvSpPr>
        <p:spPr>
          <a:xfrm>
            <a:off x="827584" y="1940807"/>
            <a:ext cx="7344816"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Open Libraries</a:t>
            </a:r>
            <a:endParaRPr lang="en-AU" b="1" kern="0" dirty="0">
              <a:latin typeface="Arial" panose="020B0604020202020204" pitchFamily="34" charset="0"/>
              <a:cs typeface="Arial" panose="020B0604020202020204" pitchFamily="34" charset="0"/>
            </a:endParaRPr>
          </a:p>
        </p:txBody>
      </p:sp>
      <p:pic>
        <p:nvPicPr>
          <p:cNvPr id="7" name="Picture 2" descr="Item Purchase Suggestion Form - Liberal Memorial Library">
            <a:extLst>
              <a:ext uri="{FF2B5EF4-FFF2-40B4-BE49-F238E27FC236}">
                <a16:creationId xmlns:a16="http://schemas.microsoft.com/office/drawing/2014/main" id="{B0811913-8D3E-A1EB-4503-AE767843F3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3250" y="4183335"/>
            <a:ext cx="2857500" cy="24860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8320" y="2492896"/>
            <a:ext cx="6882032"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Requests</a:t>
            </a:r>
            <a:endParaRPr lang="en-US" dirty="0">
              <a:solidFill>
                <a:srgbClr val="0050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313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988840"/>
            <a:ext cx="7772400" cy="4869160"/>
          </a:xfrm>
        </p:spPr>
        <p:txBody>
          <a:bodyPr/>
          <a:lstStyle/>
          <a:p>
            <a:r>
              <a:rPr lang="en-AU" sz="4000" b="1" dirty="0">
                <a:solidFill>
                  <a:srgbClr val="00509E"/>
                </a:solidFill>
                <a:latin typeface="Arial" panose="020B0604020202020204" pitchFamily="34" charset="0"/>
                <a:ea typeface="+mj-ea"/>
                <a:cs typeface="Arial" panose="020B0604020202020204" pitchFamily="34" charset="0"/>
              </a:rPr>
              <a:t>Connect with Open Libraries</a:t>
            </a:r>
          </a:p>
          <a:p>
            <a:pPr eaLnBrk="0" hangingPunct="0">
              <a:spcBef>
                <a:spcPct val="0"/>
              </a:spcBef>
              <a:spcAft>
                <a:spcPts val="400"/>
              </a:spcAft>
              <a:buFont typeface="Arial" panose="020B0604020202020204" pitchFamily="34" charset="0"/>
              <a:buChar char="•"/>
            </a:pPr>
            <a:r>
              <a:rPr lang="en-AU" sz="2000" kern="1200" dirty="0">
                <a:solidFill>
                  <a:srgbClr val="00509E"/>
                </a:solidFill>
                <a:latin typeface="Arial" panose="020B0604020202020204" pitchFamily="34" charset="0"/>
                <a:ea typeface="+mj-ea"/>
                <a:cs typeface="Arial" panose="020B0604020202020204" pitchFamily="34" charset="0"/>
              </a:rPr>
              <a:t>Telephone: 9725 0333</a:t>
            </a:r>
            <a:br>
              <a:rPr lang="en-AU" sz="2000" kern="1200" dirty="0">
                <a:solidFill>
                  <a:srgbClr val="00509E"/>
                </a:solidFill>
                <a:latin typeface="Arial" panose="020B0604020202020204" pitchFamily="34" charset="0"/>
                <a:ea typeface="+mj-ea"/>
                <a:cs typeface="Arial" panose="020B0604020202020204" pitchFamily="34" charset="0"/>
              </a:rPr>
            </a:br>
            <a:r>
              <a:rPr lang="en-AU" sz="2000" kern="1200" dirty="0">
                <a:solidFill>
                  <a:srgbClr val="00509E"/>
                </a:solidFill>
                <a:latin typeface="Arial" panose="020B0604020202020204" pitchFamily="34" charset="0"/>
                <a:ea typeface="+mj-ea"/>
                <a:cs typeface="Arial" panose="020B0604020202020204" pitchFamily="34" charset="0"/>
              </a:rPr>
              <a:t>Fax: 9728 4617</a:t>
            </a:r>
            <a:br>
              <a:rPr lang="en-AU" sz="2000" kern="1200" dirty="0">
                <a:solidFill>
                  <a:srgbClr val="00509E"/>
                </a:solidFill>
                <a:latin typeface="Arial" panose="020B0604020202020204" pitchFamily="34" charset="0"/>
                <a:ea typeface="+mj-ea"/>
                <a:cs typeface="Arial" panose="020B0604020202020204" pitchFamily="34" charset="0"/>
              </a:rPr>
            </a:br>
            <a:r>
              <a:rPr lang="en-AU" sz="2000" kern="1200" dirty="0">
                <a:solidFill>
                  <a:srgbClr val="00509E"/>
                </a:solidFill>
                <a:latin typeface="Arial" panose="020B0604020202020204" pitchFamily="34" charset="0"/>
                <a:ea typeface="+mj-ea"/>
                <a:cs typeface="Arial" panose="020B0604020202020204" pitchFamily="34" charset="0"/>
              </a:rPr>
              <a:t/>
            </a:r>
            <a:br>
              <a:rPr lang="en-AU" sz="2000" kern="1200" dirty="0">
                <a:solidFill>
                  <a:srgbClr val="00509E"/>
                </a:solidFill>
                <a:latin typeface="Arial" panose="020B0604020202020204" pitchFamily="34" charset="0"/>
                <a:ea typeface="+mj-ea"/>
                <a:cs typeface="Arial" panose="020B0604020202020204" pitchFamily="34" charset="0"/>
              </a:rPr>
            </a:br>
            <a:r>
              <a:rPr lang="en-AU" sz="2000" kern="1200" dirty="0">
                <a:solidFill>
                  <a:srgbClr val="00509E"/>
                </a:solidFill>
                <a:latin typeface="Arial" panose="020B0604020202020204" pitchFamily="34" charset="0"/>
                <a:ea typeface="+mj-ea"/>
                <a:cs typeface="Arial" panose="020B0604020202020204" pitchFamily="34" charset="0"/>
              </a:rPr>
              <a:t>Talk to one of library staff </a:t>
            </a:r>
            <a:r>
              <a:rPr lang="en-AU" sz="2000" kern="1200" dirty="0" smtClean="0">
                <a:solidFill>
                  <a:srgbClr val="00509E"/>
                </a:solidFill>
                <a:latin typeface="Arial" panose="020B0604020202020204" pitchFamily="34" charset="0"/>
                <a:ea typeface="+mj-ea"/>
                <a:cs typeface="Arial" panose="020B0604020202020204" pitchFamily="34" charset="0"/>
              </a:rPr>
              <a:t>on</a:t>
            </a:r>
            <a:r>
              <a:rPr lang="en-AU" sz="2000" kern="1200" dirty="0">
                <a:solidFill>
                  <a:srgbClr val="00509E"/>
                </a:solidFill>
                <a:latin typeface="Arial" panose="020B0604020202020204" pitchFamily="34" charset="0"/>
                <a:ea typeface="+mj-ea"/>
                <a:cs typeface="Arial" panose="020B0604020202020204" pitchFamily="34" charset="0"/>
              </a:rPr>
              <a:t> </a:t>
            </a:r>
            <a:r>
              <a:rPr lang="en-AU" sz="2000" kern="1200" dirty="0" err="1">
                <a:solidFill>
                  <a:srgbClr val="00509E"/>
                </a:solidFill>
                <a:latin typeface="Arial" panose="020B0604020202020204" pitchFamily="34" charset="0"/>
                <a:ea typeface="+mj-ea"/>
                <a:cs typeface="Arial" panose="020B0604020202020204" pitchFamily="34" charset="0"/>
                <a:hlinkClick r:id="rId2"/>
              </a:rPr>
              <a:t>LiveChat</a:t>
            </a:r>
            <a:r>
              <a:rPr lang="en-AU" sz="2000" kern="1200" dirty="0">
                <a:solidFill>
                  <a:srgbClr val="00509E"/>
                </a:solidFill>
                <a:latin typeface="Arial" panose="020B0604020202020204" pitchFamily="34" charset="0"/>
                <a:ea typeface="+mj-ea"/>
                <a:cs typeface="Arial" panose="020B0604020202020204" pitchFamily="34" charset="0"/>
              </a:rPr>
              <a:t>!</a:t>
            </a:r>
          </a:p>
          <a:p>
            <a:pPr eaLnBrk="0" hangingPunct="0">
              <a:spcBef>
                <a:spcPct val="0"/>
              </a:spcBef>
              <a:spcAft>
                <a:spcPts val="400"/>
              </a:spcAft>
              <a:buFont typeface="Arial" panose="020B0604020202020204" pitchFamily="34" charset="0"/>
              <a:buChar char="•"/>
            </a:pPr>
            <a:r>
              <a:rPr lang="en-AU" sz="2000" kern="1200" dirty="0">
                <a:solidFill>
                  <a:srgbClr val="00509E"/>
                </a:solidFill>
                <a:latin typeface="Arial" panose="020B0604020202020204" pitchFamily="34" charset="0"/>
                <a:ea typeface="+mj-ea"/>
                <a:cs typeface="Arial" panose="020B0604020202020204" pitchFamily="34" charset="0"/>
              </a:rPr>
              <a:t>Email (General </a:t>
            </a:r>
            <a:r>
              <a:rPr lang="en-AU" sz="2000" kern="1200" dirty="0" smtClean="0">
                <a:solidFill>
                  <a:srgbClr val="00509E"/>
                </a:solidFill>
                <a:latin typeface="Arial" panose="020B0604020202020204" pitchFamily="34" charset="0"/>
                <a:ea typeface="+mj-ea"/>
                <a:cs typeface="Arial" panose="020B0604020202020204" pitchFamily="34" charset="0"/>
              </a:rPr>
              <a:t>enquiries</a:t>
            </a:r>
            <a:r>
              <a:rPr lang="en-AU" sz="2000" kern="1200" dirty="0">
                <a:solidFill>
                  <a:srgbClr val="00509E"/>
                </a:solidFill>
                <a:latin typeface="Arial" panose="020B0604020202020204" pitchFamily="34" charset="0"/>
                <a:ea typeface="+mj-ea"/>
                <a:cs typeface="Arial" panose="020B0604020202020204" pitchFamily="34" charset="0"/>
              </a:rPr>
              <a:t>): </a:t>
            </a:r>
            <a:r>
              <a:rPr lang="en-AU" sz="2000" kern="1200" dirty="0">
                <a:solidFill>
                  <a:srgbClr val="00509E"/>
                </a:solidFill>
                <a:latin typeface="Arial" panose="020B0604020202020204" pitchFamily="34" charset="0"/>
                <a:ea typeface="+mj-ea"/>
                <a:cs typeface="Arial" panose="020B0604020202020204" pitchFamily="34" charset="0"/>
                <a:hlinkClick r:id="rId3"/>
              </a:rPr>
              <a:t>libraryenquiries@fairfieldcity.nsw.gov.au</a:t>
            </a:r>
            <a:r>
              <a:rPr lang="en-AU" sz="2000" kern="1200" dirty="0">
                <a:solidFill>
                  <a:srgbClr val="00509E"/>
                </a:solidFill>
                <a:latin typeface="Arial" panose="020B0604020202020204" pitchFamily="34" charset="0"/>
                <a:ea typeface="+mj-ea"/>
                <a:cs typeface="Arial" panose="020B0604020202020204" pitchFamily="34" charset="0"/>
              </a:rPr>
              <a:t/>
            </a:r>
            <a:br>
              <a:rPr lang="en-AU" sz="2000" kern="1200" dirty="0">
                <a:solidFill>
                  <a:srgbClr val="00509E"/>
                </a:solidFill>
                <a:latin typeface="Arial" panose="020B0604020202020204" pitchFamily="34" charset="0"/>
                <a:ea typeface="+mj-ea"/>
                <a:cs typeface="Arial" panose="020B0604020202020204" pitchFamily="34" charset="0"/>
              </a:rPr>
            </a:br>
            <a:r>
              <a:rPr lang="en-AU" sz="2000" kern="1200" dirty="0">
                <a:solidFill>
                  <a:srgbClr val="00509E"/>
                </a:solidFill>
                <a:latin typeface="Arial" panose="020B0604020202020204" pitchFamily="34" charset="0"/>
                <a:ea typeface="+mj-ea"/>
                <a:cs typeface="Arial" panose="020B0604020202020204" pitchFamily="34" charset="0"/>
              </a:rPr>
              <a:t>Email (Home Library Enquiries): </a:t>
            </a:r>
            <a:r>
              <a:rPr lang="en-AU" sz="2000" kern="1200" dirty="0">
                <a:solidFill>
                  <a:srgbClr val="00509E"/>
                </a:solidFill>
                <a:latin typeface="Arial" panose="020B0604020202020204" pitchFamily="34" charset="0"/>
                <a:ea typeface="+mj-ea"/>
                <a:cs typeface="Arial" panose="020B0604020202020204" pitchFamily="34" charset="0"/>
                <a:hlinkClick r:id="rId4"/>
              </a:rPr>
              <a:t>hls@fairfieldcity.nsw.gov.au</a:t>
            </a:r>
            <a:endParaRPr lang="en-AU" sz="2000" kern="1200" dirty="0">
              <a:solidFill>
                <a:srgbClr val="00509E"/>
              </a:solidFill>
              <a:latin typeface="Arial" panose="020B0604020202020204" pitchFamily="34" charset="0"/>
              <a:ea typeface="+mj-ea"/>
              <a:cs typeface="Arial" panose="020B0604020202020204" pitchFamily="34" charset="0"/>
            </a:endParaRPr>
          </a:p>
          <a:p>
            <a:pPr eaLnBrk="0" hangingPunct="0">
              <a:spcBef>
                <a:spcPct val="0"/>
              </a:spcBef>
              <a:spcAft>
                <a:spcPts val="400"/>
              </a:spcAft>
              <a:buFont typeface="Arial" panose="020B0604020202020204" pitchFamily="34" charset="0"/>
              <a:buChar char="•"/>
            </a:pPr>
            <a:r>
              <a:rPr lang="en-AU" sz="2000" kern="1200" dirty="0">
                <a:solidFill>
                  <a:srgbClr val="00509E"/>
                </a:solidFill>
                <a:latin typeface="Arial" panose="020B0604020202020204" pitchFamily="34" charset="0"/>
                <a:ea typeface="+mj-ea"/>
                <a:cs typeface="Arial" panose="020B0604020202020204" pitchFamily="34" charset="0"/>
                <a:hlinkClick r:id="rId5"/>
              </a:rPr>
              <a:t>Leave us a comment or give us feedback</a:t>
            </a:r>
            <a:endParaRPr lang="en-AU" sz="2000" kern="1200" dirty="0">
              <a:solidFill>
                <a:srgbClr val="00509E"/>
              </a:solidFill>
              <a:latin typeface="Arial" panose="020B0604020202020204" pitchFamily="34" charset="0"/>
              <a:ea typeface="+mj-ea"/>
              <a:cs typeface="Arial" panose="020B0604020202020204" pitchFamily="34" charset="0"/>
            </a:endParaRPr>
          </a:p>
          <a:p>
            <a:pPr eaLnBrk="0" hangingPunct="0">
              <a:spcBef>
                <a:spcPct val="0"/>
              </a:spcBef>
              <a:spcAft>
                <a:spcPts val="400"/>
              </a:spcAft>
              <a:buFont typeface="Arial" panose="020B0604020202020204" pitchFamily="34" charset="0"/>
              <a:buChar char="•"/>
            </a:pPr>
            <a:r>
              <a:rPr lang="en-AU" sz="2000" kern="1200" dirty="0">
                <a:solidFill>
                  <a:srgbClr val="00509E"/>
                </a:solidFill>
                <a:latin typeface="Arial" panose="020B0604020202020204" pitchFamily="34" charset="0"/>
                <a:ea typeface="+mj-ea"/>
                <a:cs typeface="Arial" panose="020B0604020202020204" pitchFamily="34" charset="0"/>
              </a:rPr>
              <a:t>Fairfield City Open Libraries</a:t>
            </a:r>
            <a:br>
              <a:rPr lang="en-AU" sz="2000" kern="1200" dirty="0">
                <a:solidFill>
                  <a:srgbClr val="00509E"/>
                </a:solidFill>
                <a:latin typeface="Arial" panose="020B0604020202020204" pitchFamily="34" charset="0"/>
                <a:ea typeface="+mj-ea"/>
                <a:cs typeface="Arial" panose="020B0604020202020204" pitchFamily="34" charset="0"/>
              </a:rPr>
            </a:br>
            <a:r>
              <a:rPr lang="en-AU" sz="2000" kern="1200" dirty="0">
                <a:solidFill>
                  <a:srgbClr val="00509E"/>
                </a:solidFill>
                <a:latin typeface="Arial" panose="020B0604020202020204" pitchFamily="34" charset="0"/>
                <a:ea typeface="+mj-ea"/>
                <a:cs typeface="Arial" panose="020B0604020202020204" pitchFamily="34" charset="0"/>
              </a:rPr>
              <a:t>PO Box 21</a:t>
            </a:r>
            <a:br>
              <a:rPr lang="en-AU" sz="2000" kern="1200" dirty="0">
                <a:solidFill>
                  <a:srgbClr val="00509E"/>
                </a:solidFill>
                <a:latin typeface="Arial" panose="020B0604020202020204" pitchFamily="34" charset="0"/>
                <a:ea typeface="+mj-ea"/>
                <a:cs typeface="Arial" panose="020B0604020202020204" pitchFamily="34" charset="0"/>
              </a:rPr>
            </a:br>
            <a:r>
              <a:rPr lang="en-AU" sz="2000" kern="1200" dirty="0">
                <a:solidFill>
                  <a:srgbClr val="00509E"/>
                </a:solidFill>
                <a:latin typeface="Arial" panose="020B0604020202020204" pitchFamily="34" charset="0"/>
                <a:ea typeface="+mj-ea"/>
                <a:cs typeface="Arial" panose="020B0604020202020204" pitchFamily="34" charset="0"/>
              </a:rPr>
              <a:t>Fairfield NSW 1860</a:t>
            </a:r>
          </a:p>
          <a:p>
            <a:endParaRPr lang="en-AU" sz="2000" dirty="0">
              <a:solidFill>
                <a:srgbClr val="00509E"/>
              </a:solidFill>
              <a:latin typeface="Arial" panose="020B0604020202020204" pitchFamily="34" charset="0"/>
              <a:ea typeface="+mj-ea"/>
              <a:cs typeface="Arial" panose="020B0604020202020204" pitchFamily="34" charset="0"/>
            </a:endParaRPr>
          </a:p>
          <a:p>
            <a:endParaRPr lang="en-AU" dirty="0"/>
          </a:p>
        </p:txBody>
      </p:sp>
      <p:pic>
        <p:nvPicPr>
          <p:cNvPr id="9" name="Picture 8" descr="Facebook icon - click here to visit our Facebook page">
            <a:hlinkClick r:id="rId6" tgtFrame="&quot;blank&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31640" y="6309320"/>
            <a:ext cx="381635" cy="381635"/>
          </a:xfrm>
          <a:prstGeom prst="rect">
            <a:avLst/>
          </a:prstGeom>
          <a:noFill/>
          <a:ln>
            <a:noFill/>
          </a:ln>
        </p:spPr>
      </p:pic>
      <p:pic>
        <p:nvPicPr>
          <p:cNvPr id="10" name="Picture 9" descr="Twitter icon - click here to visit our Twitter page">
            <a:hlinkClick r:id="rId8" tgtFrame="&quot;blank&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2444152" y="6307265"/>
            <a:ext cx="381635" cy="381635"/>
          </a:xfrm>
          <a:prstGeom prst="rect">
            <a:avLst/>
          </a:prstGeom>
          <a:noFill/>
          <a:ln>
            <a:noFill/>
          </a:ln>
        </p:spPr>
      </p:pic>
      <p:pic>
        <p:nvPicPr>
          <p:cNvPr id="11" name="Picture 10" descr="YouTube icon - click here to visit our YouTube page">
            <a:hlinkClick r:id="rId10" tgtFrame="&quot;_blank&quo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959006" y="6316501"/>
            <a:ext cx="549275" cy="381635"/>
          </a:xfrm>
          <a:prstGeom prst="rect">
            <a:avLst/>
          </a:prstGeom>
          <a:noFill/>
          <a:ln>
            <a:noFill/>
          </a:ln>
        </p:spPr>
      </p:pic>
      <p:pic>
        <p:nvPicPr>
          <p:cNvPr id="12" name="Picture 11" descr="Instagram icon - click here to visit our Instagram page">
            <a:hlinkClick r:id="rId12" tgtFrame="&quot;_blank&quo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929299" y="6323714"/>
            <a:ext cx="381635" cy="381635"/>
          </a:xfrm>
          <a:prstGeom prst="rect">
            <a:avLst/>
          </a:prstGeom>
          <a:noFill/>
          <a:ln>
            <a:noFill/>
          </a:ln>
        </p:spPr>
      </p:pic>
    </p:spTree>
    <p:extLst>
      <p:ext uri="{BB962C8B-B14F-4D97-AF65-F5344CB8AC3E}">
        <p14:creationId xmlns:p14="http://schemas.microsoft.com/office/powerpoint/2010/main" val="155709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8320" y="2492896"/>
            <a:ext cx="6264696"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A </a:t>
            </a:r>
            <a:r>
              <a:rPr lang="en-US" dirty="0">
                <a:solidFill>
                  <a:srgbClr val="00509E"/>
                </a:solidFill>
                <a:latin typeface="Arial" panose="020B0604020202020204" pitchFamily="34" charset="0"/>
                <a:cs typeface="Arial" panose="020B0604020202020204" pitchFamily="34" charset="0"/>
              </a:rPr>
              <a:t>unique and diverse </a:t>
            </a:r>
            <a:r>
              <a:rPr lang="en-US" dirty="0" smtClean="0">
                <a:solidFill>
                  <a:srgbClr val="00509E"/>
                </a:solidFill>
                <a:latin typeface="Arial" panose="020B0604020202020204" pitchFamily="34" charset="0"/>
                <a:cs typeface="Arial" panose="020B0604020202020204" pitchFamily="34" charset="0"/>
              </a:rPr>
              <a:t>city</a:t>
            </a:r>
            <a:endParaRPr lang="en-US" dirty="0">
              <a:solidFill>
                <a:srgbClr val="00509E"/>
              </a:solidFill>
              <a:latin typeface="Arial" panose="020B0604020202020204" pitchFamily="34" charset="0"/>
              <a:cs typeface="Arial" panose="020B0604020202020204" pitchFamily="34" charset="0"/>
            </a:endParaRPr>
          </a:p>
        </p:txBody>
      </p:sp>
      <p:sp>
        <p:nvSpPr>
          <p:cNvPr id="6" name="Text Box 10"/>
          <p:cNvSpPr txBox="1">
            <a:spLocks noChangeArrowheads="1"/>
          </p:cNvSpPr>
          <p:nvPr/>
        </p:nvSpPr>
        <p:spPr bwMode="auto">
          <a:xfrm>
            <a:off x="858320" y="3212976"/>
            <a:ext cx="75608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a:latin typeface="Arial" panose="020B0604020202020204" pitchFamily="34" charset="0"/>
                <a:cs typeface="Arial" panose="020B0604020202020204" pitchFamily="34" charset="0"/>
              </a:rPr>
              <a:t>Fairfield City is renowned for the cultural diversity of its residents and uniqueness within the Sydney metropolitan area</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5688632"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dirty="0" smtClean="0">
                <a:latin typeface="Arial" panose="020B0604020202020204" pitchFamily="34" charset="0"/>
                <a:cs typeface="Arial" panose="020B0604020202020204" pitchFamily="34" charset="0"/>
              </a:rPr>
              <a:t>Fairfield</a:t>
            </a:r>
            <a:endParaRPr lang="en-US" sz="4000" b="1" dirty="0">
              <a:latin typeface="Arial" panose="020B0604020202020204" pitchFamily="34" charset="0"/>
              <a:cs typeface="Arial" panose="020B0604020202020204" pitchFamily="34" charset="0"/>
            </a:endParaRPr>
          </a:p>
        </p:txBody>
      </p:sp>
      <p:pic>
        <p:nvPicPr>
          <p:cNvPr id="7" name="Picture 2" descr="Families smiling and posing with Australian flags at Aquatopia">
            <a:extLst>
              <a:ext uri="{FF2B5EF4-FFF2-40B4-BE49-F238E27FC236}">
                <a16:creationId xmlns:a16="http://schemas.microsoft.com/office/drawing/2014/main" id="{E998425A-90AE-6214-3455-047AE45E1F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62000" y="4149080"/>
            <a:ext cx="5220000" cy="200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7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168838"/>
            <a:ext cx="7560840" cy="35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a:latin typeface="Arial" panose="020B0604020202020204" pitchFamily="34" charset="0"/>
                <a:cs typeface="Arial" panose="020B0604020202020204" pitchFamily="34" charset="0"/>
              </a:rPr>
              <a:t>History of the Fairfield City District does not emanate from the simple, single set of circumstances like the beginnings of many settlements in the New South Wales colony. Instead Fairfield's foundation arose from a number of factors, with each region of the district having its own story</a:t>
            </a:r>
            <a:r>
              <a:rPr lang="en-US" sz="2000" dirty="0" smtClean="0">
                <a:latin typeface="Arial" panose="020B0604020202020204" pitchFamily="34" charset="0"/>
                <a:cs typeface="Arial" panose="020B0604020202020204" pitchFamily="34" charset="0"/>
              </a:rPr>
              <a:t>.</a:t>
            </a:r>
          </a:p>
          <a:p>
            <a:pPr lvl="0">
              <a:spcAft>
                <a:spcPts val="400"/>
              </a:spcAf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development of the City was influenced by both the fortunes of chance and the result of planning. The people who came to settle the area were extremely diverse and represented every rank and station of the </a:t>
            </a:r>
            <a:r>
              <a:rPr lang="en-US" sz="2000" dirty="0" smtClean="0">
                <a:latin typeface="Arial" panose="020B0604020202020204" pitchFamily="34" charset="0"/>
                <a:cs typeface="Arial" panose="020B0604020202020204" pitchFamily="34" charset="0"/>
              </a:rPr>
              <a:t>Colony</a:t>
            </a:r>
          </a:p>
          <a:p>
            <a:pPr>
              <a:spcAft>
                <a:spcPts val="400"/>
              </a:spcAft>
            </a:pPr>
            <a:r>
              <a:rPr lang="en-AU" sz="2000" dirty="0" smtClean="0">
                <a:latin typeface="Arial" panose="020B0604020202020204" pitchFamily="34" charset="0"/>
                <a:cs typeface="Arial" panose="020B0604020202020204" pitchFamily="34" charset="0"/>
              </a:rPr>
              <a:t>The </a:t>
            </a:r>
            <a:r>
              <a:rPr lang="en-AU" sz="2000" dirty="0">
                <a:latin typeface="Arial" panose="020B0604020202020204" pitchFamily="34" charset="0"/>
                <a:cs typeface="Arial" panose="020B0604020202020204" pitchFamily="34" charset="0"/>
              </a:rPr>
              <a:t>City is serviced by two rail routes, is conveniently accessible to all the major highways</a:t>
            </a:r>
            <a:r>
              <a:rPr lang="en-AU" sz="2000" dirty="0" smtClean="0">
                <a:latin typeface="Arial" panose="020B0604020202020204" pitchFamily="34" charset="0"/>
                <a:cs typeface="Arial" panose="020B0604020202020204" pitchFamily="34" charset="0"/>
              </a:rPr>
              <a:t>.</a:t>
            </a:r>
            <a:endParaRPr lang="en-AU"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5688632"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a:t>
            </a:r>
          </a:p>
        </p:txBody>
      </p:sp>
      <p:sp>
        <p:nvSpPr>
          <p:cNvPr id="7" name="TextBox 6"/>
          <p:cNvSpPr txBox="1"/>
          <p:nvPr/>
        </p:nvSpPr>
        <p:spPr>
          <a:xfrm>
            <a:off x="858320" y="2492896"/>
            <a:ext cx="6264696"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A </a:t>
            </a:r>
            <a:r>
              <a:rPr lang="en-US" dirty="0">
                <a:solidFill>
                  <a:srgbClr val="00509E"/>
                </a:solidFill>
                <a:latin typeface="Arial" panose="020B0604020202020204" pitchFamily="34" charset="0"/>
                <a:cs typeface="Arial" panose="020B0604020202020204" pitchFamily="34" charset="0"/>
              </a:rPr>
              <a:t>unique and diverse </a:t>
            </a:r>
            <a:r>
              <a:rPr lang="en-US" dirty="0" smtClean="0">
                <a:solidFill>
                  <a:srgbClr val="00509E"/>
                </a:solidFill>
                <a:latin typeface="Arial" panose="020B0604020202020204" pitchFamily="34" charset="0"/>
                <a:cs typeface="Arial" panose="020B0604020202020204" pitchFamily="34" charset="0"/>
              </a:rPr>
              <a:t>city</a:t>
            </a:r>
            <a:endParaRPr lang="en-US" dirty="0">
              <a:solidFill>
                <a:srgbClr val="0050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39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47664" y="1700803"/>
            <a:ext cx="6588000" cy="4973315"/>
          </a:xfrm>
          <a:prstGeom prst="rect">
            <a:avLst/>
          </a:prstGeom>
        </p:spPr>
      </p:pic>
    </p:spTree>
    <p:extLst>
      <p:ext uri="{BB962C8B-B14F-4D97-AF65-F5344CB8AC3E}">
        <p14:creationId xmlns:p14="http://schemas.microsoft.com/office/powerpoint/2010/main" val="338652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3168838"/>
            <a:ext cx="7560840" cy="337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a:latin typeface="Arial" panose="020B0604020202020204" pitchFamily="34" charset="0"/>
                <a:cs typeface="Arial" panose="020B0604020202020204" pitchFamily="34" charset="0"/>
              </a:rPr>
              <a:t>Fairfield City is located in Sydney’s south-west and is predominantly residential, with substantial industrial and commercial areas, and some rural residential areas in the west</a:t>
            </a:r>
            <a:r>
              <a:rPr lang="en-US" sz="2000" dirty="0" smtClean="0">
                <a:latin typeface="Arial" panose="020B0604020202020204" pitchFamily="34" charset="0"/>
                <a:cs typeface="Arial" panose="020B0604020202020204" pitchFamily="34" charset="0"/>
              </a:rPr>
              <a:t>.</a:t>
            </a:r>
          </a:p>
          <a:p>
            <a:pPr lvl="0">
              <a:spcAft>
                <a:spcPts val="400"/>
              </a:spcAft>
            </a:pPr>
            <a:endParaRPr lang="en-US" sz="2000" dirty="0" smtClean="0">
              <a:latin typeface="Arial" panose="020B0604020202020204" pitchFamily="34" charset="0"/>
              <a:cs typeface="Arial" panose="020B0604020202020204" pitchFamily="34" charset="0"/>
            </a:endParaRPr>
          </a:p>
          <a:p>
            <a:pPr lvl="0">
              <a:spcAft>
                <a:spcPts val="400"/>
              </a:spcAft>
            </a:pPr>
            <a:r>
              <a:rPr lang="en-US" sz="2000" dirty="0" smtClean="0">
                <a:latin typeface="Arial" panose="020B0604020202020204" pitchFamily="34" charset="0"/>
                <a:cs typeface="Arial" panose="020B0604020202020204" pitchFamily="34" charset="0"/>
              </a:rPr>
              <a:t>56.0</a:t>
            </a:r>
            <a:r>
              <a:rPr lang="en-US" sz="2000" dirty="0">
                <a:latin typeface="Arial" panose="020B0604020202020204" pitchFamily="34" charset="0"/>
                <a:cs typeface="Arial" panose="020B0604020202020204" pitchFamily="34" charset="0"/>
              </a:rPr>
              <a:t>% of people in Fairfield City were born overseas and is an indicative of the level of cultural </a:t>
            </a:r>
            <a:r>
              <a:rPr lang="en-US" sz="2000" dirty="0" smtClean="0">
                <a:latin typeface="Arial" panose="020B0604020202020204" pitchFamily="34" charset="0"/>
                <a:cs typeface="Arial" panose="020B0604020202020204" pitchFamily="34" charset="0"/>
              </a:rPr>
              <a:t>diversity, </a:t>
            </a:r>
            <a:r>
              <a:rPr lang="en-US" sz="2000" dirty="0">
                <a:latin typeface="Arial" panose="020B0604020202020204" pitchFamily="34" charset="0"/>
                <a:cs typeface="Arial" panose="020B0604020202020204" pitchFamily="34" charset="0"/>
              </a:rPr>
              <a:t>when compared with 38.6% in Greater </a:t>
            </a:r>
            <a:r>
              <a:rPr lang="en-US" sz="2000" dirty="0" smtClean="0">
                <a:latin typeface="Arial" panose="020B0604020202020204" pitchFamily="34" charset="0"/>
                <a:cs typeface="Arial" panose="020B0604020202020204" pitchFamily="34" charset="0"/>
              </a:rPr>
              <a:t>Sydney. (Census 2021)</a:t>
            </a:r>
          </a:p>
          <a:p>
            <a:pPr lvl="0">
              <a:spcAft>
                <a:spcPts val="400"/>
              </a:spcAft>
            </a:pPr>
            <a:endParaRPr lang="en-US" sz="2000" dirty="0">
              <a:latin typeface="Arial" panose="020B0604020202020204" pitchFamily="34" charset="0"/>
              <a:cs typeface="Arial" panose="020B0604020202020204" pitchFamily="34" charset="0"/>
            </a:endParaRPr>
          </a:p>
          <a:p>
            <a:pPr>
              <a:spcAft>
                <a:spcPts val="400"/>
              </a:spcAft>
            </a:pPr>
            <a:r>
              <a:rPr lang="en-US" sz="2000" dirty="0">
                <a:latin typeface="Arial" panose="020B0604020202020204" pitchFamily="34" charset="0"/>
                <a:cs typeface="Arial" panose="020B0604020202020204" pitchFamily="34" charset="0"/>
              </a:rPr>
              <a:t>69.7% of people spoke a language other than English at home, closer to 80 different languages spoken in the LGA</a:t>
            </a:r>
          </a:p>
        </p:txBody>
      </p:sp>
      <p:sp>
        <p:nvSpPr>
          <p:cNvPr id="8" name="Title 1"/>
          <p:cNvSpPr txBox="1">
            <a:spLocks/>
          </p:cNvSpPr>
          <p:nvPr/>
        </p:nvSpPr>
        <p:spPr>
          <a:xfrm>
            <a:off x="827584" y="1940807"/>
            <a:ext cx="5688632"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a:t>
            </a:r>
          </a:p>
        </p:txBody>
      </p:sp>
      <p:sp>
        <p:nvSpPr>
          <p:cNvPr id="7" name="TextBox 6"/>
          <p:cNvSpPr txBox="1"/>
          <p:nvPr/>
        </p:nvSpPr>
        <p:spPr>
          <a:xfrm>
            <a:off x="858320" y="2492896"/>
            <a:ext cx="6264696" cy="461665"/>
          </a:xfrm>
          <a:prstGeom prst="rect">
            <a:avLst/>
          </a:prstGeom>
          <a:noFill/>
        </p:spPr>
        <p:txBody>
          <a:bodyPr wrap="square" rtlCol="0">
            <a:spAutoFit/>
          </a:bodyPr>
          <a:lstStyle/>
          <a:p>
            <a:r>
              <a:rPr lang="en-US" dirty="0" smtClean="0">
                <a:solidFill>
                  <a:srgbClr val="00509E"/>
                </a:solidFill>
                <a:latin typeface="Arial" panose="020B0604020202020204" pitchFamily="34" charset="0"/>
                <a:cs typeface="Arial" panose="020B0604020202020204" pitchFamily="34" charset="0"/>
              </a:rPr>
              <a:t>A </a:t>
            </a:r>
            <a:r>
              <a:rPr lang="en-US" dirty="0">
                <a:solidFill>
                  <a:srgbClr val="00509E"/>
                </a:solidFill>
                <a:latin typeface="Arial" panose="020B0604020202020204" pitchFamily="34" charset="0"/>
                <a:cs typeface="Arial" panose="020B0604020202020204" pitchFamily="34" charset="0"/>
              </a:rPr>
              <a:t>unique and diverse </a:t>
            </a:r>
            <a:r>
              <a:rPr lang="en-US" dirty="0" smtClean="0">
                <a:solidFill>
                  <a:srgbClr val="00509E"/>
                </a:solidFill>
                <a:latin typeface="Arial" panose="020B0604020202020204" pitchFamily="34" charset="0"/>
                <a:cs typeface="Arial" panose="020B0604020202020204" pitchFamily="34" charset="0"/>
              </a:rPr>
              <a:t>city</a:t>
            </a:r>
            <a:endParaRPr lang="en-US" dirty="0">
              <a:solidFill>
                <a:srgbClr val="0050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89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395536" y="2492896"/>
            <a:ext cx="8208912" cy="16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a:latin typeface="Arial" panose="020B0604020202020204" pitchFamily="34" charset="0"/>
                <a:cs typeface="Arial" panose="020B0604020202020204" pitchFamily="34" charset="0"/>
              </a:rPr>
              <a:t>As per census </a:t>
            </a:r>
            <a:r>
              <a:rPr lang="en-US" sz="2000" dirty="0" smtClean="0">
                <a:latin typeface="Arial" panose="020B0604020202020204" pitchFamily="34" charset="0"/>
                <a:cs typeface="Arial" panose="020B0604020202020204" pitchFamily="34" charset="0"/>
              </a:rPr>
              <a:t>2021, parents </a:t>
            </a:r>
            <a:r>
              <a:rPr lang="en-US" sz="2000" dirty="0">
                <a:latin typeface="Arial" panose="020B0604020202020204" pitchFamily="34" charset="0"/>
                <a:cs typeface="Arial" panose="020B0604020202020204" pitchFamily="34" charset="0"/>
              </a:rPr>
              <a:t>and home </a:t>
            </a:r>
            <a:r>
              <a:rPr lang="en-US" sz="2000" dirty="0" smtClean="0">
                <a:latin typeface="Arial" panose="020B0604020202020204" pitchFamily="34" charset="0"/>
                <a:cs typeface="Arial" panose="020B0604020202020204" pitchFamily="34" charset="0"/>
              </a:rPr>
              <a:t>builders/makers </a:t>
            </a:r>
            <a:r>
              <a:rPr lang="en-US" sz="2000" dirty="0">
                <a:latin typeface="Arial" panose="020B0604020202020204" pitchFamily="34" charset="0"/>
                <a:cs typeface="Arial" panose="020B0604020202020204" pitchFamily="34" charset="0"/>
              </a:rPr>
              <a:t>in the age group 35-49  make up 18.4% of </a:t>
            </a:r>
            <a:r>
              <a:rPr lang="en-US" sz="2000" dirty="0" smtClean="0">
                <a:latin typeface="Arial" panose="020B0604020202020204" pitchFamily="34" charset="0"/>
                <a:cs typeface="Arial" panose="020B0604020202020204" pitchFamily="34" charset="0"/>
              </a:rPr>
              <a:t>population,  a young </a:t>
            </a:r>
            <a:r>
              <a:rPr lang="en-US" sz="2000" dirty="0">
                <a:latin typeface="Arial" panose="020B0604020202020204" pitchFamily="34" charset="0"/>
                <a:cs typeface="Arial" panose="020B0604020202020204" pitchFamily="34" charset="0"/>
              </a:rPr>
              <a:t>workforce as well as empty nesters and retirees at 13%.</a:t>
            </a:r>
          </a:p>
          <a:p>
            <a:pPr lvl="0">
              <a:spcAft>
                <a:spcPts val="400"/>
              </a:spcAft>
            </a:pPr>
            <a:r>
              <a:rPr lang="en-US" sz="2000" dirty="0" smtClean="0">
                <a:latin typeface="Arial" panose="020B0604020202020204" pitchFamily="34" charset="0"/>
                <a:cs typeface="Arial" panose="020B0604020202020204" pitchFamily="34" charset="0"/>
              </a:rPr>
              <a:t>This makes it more challenging to streamline the services to meet the need of the community</a:t>
            </a:r>
            <a:r>
              <a:rPr lang="en-US" sz="2000" dirty="0">
                <a:latin typeface="Arial" panose="020B0604020202020204" pitchFamily="34" charset="0"/>
                <a:cs typeface="Arial" panose="020B0604020202020204" pitchFamily="34" charset="0"/>
              </a:rPr>
              <a:t>.</a:t>
            </a:r>
          </a:p>
        </p:txBody>
      </p:sp>
      <p:sp>
        <p:nvSpPr>
          <p:cNvPr id="8" name="Title 1"/>
          <p:cNvSpPr txBox="1">
            <a:spLocks/>
          </p:cNvSpPr>
          <p:nvPr/>
        </p:nvSpPr>
        <p:spPr>
          <a:xfrm>
            <a:off x="827584" y="1628801"/>
            <a:ext cx="6840760" cy="792087"/>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smtClean="0">
                <a:latin typeface="Arial" panose="020B0604020202020204" pitchFamily="34" charset="0"/>
                <a:cs typeface="Arial" panose="020B0604020202020204" pitchFamily="34" charset="0"/>
              </a:rPr>
              <a:t>Fairfield - </a:t>
            </a:r>
            <a:r>
              <a:rPr lang="en-US" sz="2800" dirty="0">
                <a:latin typeface="Arial" panose="020B0604020202020204" pitchFamily="34" charset="0"/>
                <a:cs typeface="Arial" panose="020B0604020202020204" pitchFamily="34" charset="0"/>
              </a:rPr>
              <a:t>A unique and diverse city</a:t>
            </a:r>
          </a:p>
          <a:p>
            <a:endParaRPr lang="en-US" sz="4000" b="1" kern="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123728" y="4594869"/>
            <a:ext cx="2159440" cy="1836000"/>
          </a:xfrm>
          <a:prstGeom prst="rect">
            <a:avLst/>
          </a:prstGeom>
        </p:spPr>
      </p:pic>
      <p:pic>
        <p:nvPicPr>
          <p:cNvPr id="3" name="Picture 2"/>
          <p:cNvPicPr>
            <a:picLocks noChangeAspect="1"/>
          </p:cNvPicPr>
          <p:nvPr/>
        </p:nvPicPr>
        <p:blipFill>
          <a:blip r:embed="rId3"/>
          <a:stretch>
            <a:fillRect/>
          </a:stretch>
        </p:blipFill>
        <p:spPr>
          <a:xfrm>
            <a:off x="4355976" y="4594869"/>
            <a:ext cx="2411533" cy="1836000"/>
          </a:xfrm>
          <a:prstGeom prst="rect">
            <a:avLst/>
          </a:prstGeom>
        </p:spPr>
      </p:pic>
    </p:spTree>
    <p:extLst>
      <p:ext uri="{BB962C8B-B14F-4D97-AF65-F5344CB8AC3E}">
        <p14:creationId xmlns:p14="http://schemas.microsoft.com/office/powerpoint/2010/main" val="354023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1673" y="1628800"/>
            <a:ext cx="7940655" cy="4968000"/>
          </a:xfrm>
          <a:prstGeom prst="rect">
            <a:avLst/>
          </a:prstGeom>
        </p:spPr>
      </p:pic>
    </p:spTree>
    <p:extLst>
      <p:ext uri="{BB962C8B-B14F-4D97-AF65-F5344CB8AC3E}">
        <p14:creationId xmlns:p14="http://schemas.microsoft.com/office/powerpoint/2010/main" val="157743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858320" y="2852936"/>
            <a:ext cx="7560840" cy="250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lvl="0">
              <a:spcAft>
                <a:spcPts val="400"/>
              </a:spcAft>
            </a:pPr>
            <a:r>
              <a:rPr lang="en-US" sz="2000" dirty="0" smtClean="0">
                <a:latin typeface="Arial" panose="020B0604020202020204" pitchFamily="34" charset="0"/>
                <a:cs typeface="Arial" panose="020B0604020202020204" pitchFamily="34" charset="0"/>
              </a:rPr>
              <a:t>Provides </a:t>
            </a:r>
            <a:r>
              <a:rPr lang="en-US" sz="2000" dirty="0">
                <a:latin typeface="Arial" panose="020B0604020202020204" pitchFamily="34" charset="0"/>
                <a:cs typeface="Arial" panose="020B0604020202020204" pitchFamily="34" charset="0"/>
              </a:rPr>
              <a:t>services through 5 branches </a:t>
            </a:r>
            <a:br>
              <a:rPr lang="en-US" sz="2000" dirty="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457200" lvl="0" indent="-457200">
              <a:spcAft>
                <a:spcPts val="400"/>
              </a:spcAft>
              <a:buFont typeface="+mj-lt"/>
              <a:buAutoNum type="arabicPeriod"/>
            </a:pPr>
            <a:r>
              <a:rPr lang="en-US" sz="2000" dirty="0" smtClean="0">
                <a:latin typeface="Arial" panose="020B0604020202020204" pitchFamily="34" charset="0"/>
                <a:cs typeface="Arial" panose="020B0604020202020204" pitchFamily="34" charset="0"/>
              </a:rPr>
              <a:t>Whitlam </a:t>
            </a:r>
            <a:r>
              <a:rPr lang="en-US" sz="2000" dirty="0">
                <a:latin typeface="Arial" panose="020B0604020202020204" pitchFamily="34" charset="0"/>
                <a:cs typeface="Arial" panose="020B0604020202020204" pitchFamily="34" charset="0"/>
              </a:rPr>
              <a:t>Library </a:t>
            </a:r>
            <a:r>
              <a:rPr lang="en-US" sz="2000" dirty="0" err="1" smtClean="0">
                <a:latin typeface="Arial" panose="020B0604020202020204" pitchFamily="34" charset="0"/>
                <a:cs typeface="Arial" panose="020B0604020202020204" pitchFamily="34" charset="0"/>
              </a:rPr>
              <a:t>Cabramatta</a:t>
            </a:r>
            <a:endParaRPr lang="en-US" sz="2000" dirty="0" smtClean="0">
              <a:latin typeface="Arial" panose="020B0604020202020204" pitchFamily="34" charset="0"/>
              <a:cs typeface="Arial" panose="020B0604020202020204" pitchFamily="34" charset="0"/>
            </a:endParaRPr>
          </a:p>
          <a:p>
            <a:pPr marL="457200" lvl="0" indent="-457200">
              <a:spcAft>
                <a:spcPts val="400"/>
              </a:spcAft>
              <a:buFont typeface="+mj-lt"/>
              <a:buAutoNum type="arabicPeriod"/>
            </a:pPr>
            <a:r>
              <a:rPr lang="en-US" sz="2000" dirty="0" err="1" smtClean="0">
                <a:latin typeface="Arial" panose="020B0604020202020204" pitchFamily="34" charset="0"/>
                <a:cs typeface="Arial" panose="020B0604020202020204" pitchFamily="34" charset="0"/>
              </a:rPr>
              <a:t>Bonnyrigg</a:t>
            </a:r>
            <a:r>
              <a:rPr lang="en-US" sz="2000" dirty="0" smtClean="0">
                <a:latin typeface="Arial" panose="020B0604020202020204" pitchFamily="34" charset="0"/>
                <a:cs typeface="Arial" panose="020B0604020202020204" pitchFamily="34" charset="0"/>
              </a:rPr>
              <a:t> Library</a:t>
            </a:r>
          </a:p>
          <a:p>
            <a:pPr marL="457200" lvl="0" indent="-457200">
              <a:spcAft>
                <a:spcPts val="400"/>
              </a:spcAft>
              <a:buFont typeface="+mj-lt"/>
              <a:buAutoNum type="arabicPeriod"/>
            </a:pPr>
            <a:r>
              <a:rPr lang="en-US" sz="2000" dirty="0" smtClean="0">
                <a:latin typeface="Arial" panose="020B0604020202020204" pitchFamily="34" charset="0"/>
                <a:cs typeface="Arial" panose="020B0604020202020204" pitchFamily="34" charset="0"/>
              </a:rPr>
              <a:t>Fairfield Library</a:t>
            </a:r>
          </a:p>
          <a:p>
            <a:pPr marL="457200" lvl="0" indent="-457200">
              <a:spcAft>
                <a:spcPts val="400"/>
              </a:spcAft>
              <a:buFont typeface="+mj-lt"/>
              <a:buAutoNum type="arabicPeriod"/>
            </a:pPr>
            <a:r>
              <a:rPr lang="en-US" sz="2000" dirty="0" smtClean="0">
                <a:latin typeface="Arial" panose="020B0604020202020204" pitchFamily="34" charset="0"/>
                <a:cs typeface="Arial" panose="020B0604020202020204" pitchFamily="34" charset="0"/>
              </a:rPr>
              <a:t>Smithfield Community Library</a:t>
            </a:r>
          </a:p>
          <a:p>
            <a:pPr marL="457200" lvl="0" indent="-457200">
              <a:spcAft>
                <a:spcPts val="400"/>
              </a:spcAft>
              <a:buFont typeface="+mj-lt"/>
              <a:buAutoNum type="arabicPeriod"/>
            </a:pPr>
            <a:r>
              <a:rPr lang="en-US" sz="2000" dirty="0" smtClean="0">
                <a:latin typeface="Arial" panose="020B0604020202020204" pitchFamily="34" charset="0"/>
                <a:cs typeface="Arial" panose="020B0604020202020204" pitchFamily="34" charset="0"/>
              </a:rPr>
              <a:t>Wetherill </a:t>
            </a:r>
            <a:r>
              <a:rPr lang="en-US" sz="2000" dirty="0">
                <a:latin typeface="Arial" panose="020B0604020202020204" pitchFamily="34" charset="0"/>
                <a:cs typeface="Arial" panose="020B0604020202020204" pitchFamily="34" charset="0"/>
              </a:rPr>
              <a:t>Park Library</a:t>
            </a:r>
            <a:endParaRPr lang="en-AU" altLang="en-US" sz="1200" dirty="0" smtClean="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488832" cy="768113"/>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r>
              <a:rPr lang="en-US" sz="4000" b="1" kern="0" dirty="0">
                <a:latin typeface="Arial" panose="020B0604020202020204" pitchFamily="34" charset="0"/>
                <a:cs typeface="Arial" panose="020B0604020202020204" pitchFamily="34" charset="0"/>
              </a:rPr>
              <a:t>Fairfield City </a:t>
            </a:r>
            <a:r>
              <a:rPr lang="en-US" sz="4000" b="1" kern="0" dirty="0" smtClean="0">
                <a:latin typeface="Arial" panose="020B0604020202020204" pitchFamily="34" charset="0"/>
                <a:cs typeface="Arial" panose="020B0604020202020204" pitchFamily="34" charset="0"/>
              </a:rPr>
              <a:t>Open Libraries</a:t>
            </a:r>
            <a:endParaRPr lang="en-AU" b="1" kern="0" dirty="0">
              <a:latin typeface="Arial" panose="020B0604020202020204" pitchFamily="34" charset="0"/>
              <a:cs typeface="Arial" panose="020B0604020202020204" pitchFamily="34" charset="0"/>
            </a:endParaRPr>
          </a:p>
        </p:txBody>
      </p:sp>
      <p:pic>
        <p:nvPicPr>
          <p:cNvPr id="4" name="Picture 4" descr="Bookshelf at Fairfield Library Space">
            <a:extLst>
              <a:ext uri="{FF2B5EF4-FFF2-40B4-BE49-F238E27FC236}">
                <a16:creationId xmlns:a16="http://schemas.microsoft.com/office/drawing/2014/main" id="{DC489218-AAC7-DE6F-9AA4-D9D9C079CA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6056" y="3645024"/>
            <a:ext cx="3420000" cy="256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740454"/>
      </p:ext>
    </p:extLst>
  </p:cSld>
  <p:clrMapOvr>
    <a:masterClrMapping/>
  </p:clrMapOvr>
</p:sld>
</file>

<file path=ppt/theme/theme1.xml><?xml version="1.0" encoding="utf-8"?>
<a:theme xmlns:a="http://schemas.openxmlformats.org/drawingml/2006/main" name="Curve_Agend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genda-Light"/>
        <a:ea typeface="ＭＳ Ｐゴシック"/>
        <a:cs typeface=""/>
      </a:majorFont>
      <a:minorFont>
        <a:latin typeface="Agenda-Bol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5604B7EF7E23E90E05400144FFBB63F" version="1.0.0">
  <systemFields>
    <field name="Objective-Id">
      <value order="0">A1481393</value>
    </field>
    <field name="Objective-Title">
      <value order="0">Powerpoint Presentation - Cobranded Open Libraries</value>
    </field>
    <field name="Objective-Description">
      <value order="0"/>
    </field>
    <field name="Objective-CreationStamp">
      <value order="0">2015-09-08T01:26:29Z</value>
    </field>
    <field name="Objective-IsApproved">
      <value order="0">false</value>
    </field>
    <field name="Objective-IsPublished">
      <value order="0">false</value>
    </field>
    <field name="Objective-DatePublished">
      <value order="0"/>
    </field>
    <field name="Objective-ModificationStamp">
      <value order="0">2017-08-17T09:17:48Z</value>
    </field>
    <field name="Objective-Owner">
      <value order="0">Anna Milienou</value>
    </field>
    <field name="Objective-Path">
      <value order="0">Objective Global Folder:FCC File Plan:Community Relations:Corporate Image:Branding:Style, Image and Promotion Guide Updates:Templates</value>
    </field>
    <field name="Objective-Parent">
      <value order="0">Templates</value>
    </field>
    <field name="Objective-State">
      <value order="0">Being Edited</value>
    </field>
    <field name="Objective-VersionId">
      <value order="0">vA3786059</value>
    </field>
    <field name="Objective-Version">
      <value order="0">4.1</value>
    </field>
    <field name="Objective-VersionNumber">
      <value order="0">6</value>
    </field>
    <field name="Objective-VersionComment">
      <value order="0"/>
    </field>
    <field name="Objective-FileNumber">
      <value order="0">qA193349</value>
    </field>
    <field name="Objective-Classification">
      <value order="0"/>
    </field>
    <field name="Objective-Caveats">
      <value order="0"/>
    </field>
  </systemFields>
  <catalogues>
    <catalogue name="Document Type Catalogue" type="type" ori="id:cA5">
      <field name="Objective-Extender - Email URL">
        <value order="0">ilnkA5</value>
      </field>
    </catalogue>
    <catalogue name="Standard Catalogue" type="user" ori="id:cA7">
      <field name="Objective-Document Type">
        <value order="0">General Document</value>
      </field>
      <field name="Objective-Author">
        <value order="0"/>
      </field>
      <field name="Objective-Route">
        <value order="0"/>
      </field>
      <field name="Objective-Assignee">
        <value order="0"/>
      </field>
      <field name="Objective-External Author">
        <value order="0"/>
      </field>
      <field name="Objective-Date Written">
        <value order="0"/>
      </field>
      <field name="Objective-Description/Precis">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5604B7EF7E23E90E05400144FFBB63F"/>
  </ds:schemaRefs>
</ds:datastoreItem>
</file>

<file path=docProps/app.xml><?xml version="1.0" encoding="utf-8"?>
<Properties xmlns="http://schemas.openxmlformats.org/officeDocument/2006/extended-properties" xmlns:vt="http://schemas.openxmlformats.org/officeDocument/2006/docPropsVTypes">
  <Template>Curve_Agenda</Template>
  <TotalTime>388</TotalTime>
  <Words>869</Words>
  <Application>Microsoft Office PowerPoint</Application>
  <PresentationFormat>On-screen Show (4:3)</PresentationFormat>
  <Paragraphs>159</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Agenda-Bold</vt:lpstr>
      <vt:lpstr>Agenda-Light</vt:lpstr>
      <vt:lpstr>Arial</vt:lpstr>
      <vt:lpstr>Calibri</vt:lpstr>
      <vt:lpstr>Times</vt:lpstr>
      <vt:lpstr>Curve_Agenda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 Support – Smart Bar, PC Smart &amp; Form Filling Assistance</vt:lpstr>
      <vt:lpstr>PowerPoint Presentation</vt:lpstr>
      <vt:lpstr>PowerPoint Presentation</vt:lpstr>
    </vt:vector>
  </TitlesOfParts>
  <Company>Fairfield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Style Text</dc:title>
  <dc:creator>Anna Milienou</dc:creator>
  <cp:lastModifiedBy>Sujatha Thadakamalla</cp:lastModifiedBy>
  <cp:revision>67</cp:revision>
  <dcterms:created xsi:type="dcterms:W3CDTF">2014-11-06T00:45:12Z</dcterms:created>
  <dcterms:modified xsi:type="dcterms:W3CDTF">2022-08-24T23:14:25Z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A1481393</vt:lpwstr>
  </property>
  <property fmtid="{D5CDD505-2E9C-101B-9397-08002B2CF9AE}" pid="3" name="Objective-Title">
    <vt:lpwstr>Powerpoint Presentation - Cobranded Open Libraries (july 2017)</vt:lpwstr>
  </property>
  <property fmtid="{D5CDD505-2E9C-101B-9397-08002B2CF9AE}" pid="4" name="Objective-Comment">
    <vt:lpwstr/>
  </property>
  <property fmtid="{D5CDD505-2E9C-101B-9397-08002B2CF9AE}" pid="5" name="Objective-CreationStamp">
    <vt:filetime>2015-09-08T01:27:14Z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2017-08-17T09:18:25Z</vt:filetime>
  </property>
  <property fmtid="{D5CDD505-2E9C-101B-9397-08002B2CF9AE}" pid="9" name="Objective-ModificationStamp">
    <vt:filetime>2017-08-17T09:18:44Z</vt:filetime>
  </property>
  <property fmtid="{D5CDD505-2E9C-101B-9397-08002B2CF9AE}" pid="10" name="Objective-Owner">
    <vt:lpwstr>Anna Milienou</vt:lpwstr>
  </property>
  <property fmtid="{D5CDD505-2E9C-101B-9397-08002B2CF9AE}" pid="11" name="Objective-Path">
    <vt:lpwstr>Objective Global Folder:FCC File Plan:Community Relations:Corporate Image:Branding:Style, Image and Promotion Guide Updates:Templates:</vt:lpwstr>
  </property>
  <property fmtid="{D5CDD505-2E9C-101B-9397-08002B2CF9AE}" pid="12" name="Objective-Parent">
    <vt:lpwstr>Templates</vt:lpwstr>
  </property>
  <property fmtid="{D5CDD505-2E9C-101B-9397-08002B2CF9AE}" pid="13" name="Objective-State">
    <vt:lpwstr>Published</vt:lpwstr>
  </property>
  <property fmtid="{D5CDD505-2E9C-101B-9397-08002B2CF9AE}" pid="14" name="Objective-Version">
    <vt:lpwstr>5.0</vt:lpwstr>
  </property>
  <property fmtid="{D5CDD505-2E9C-101B-9397-08002B2CF9AE}" pid="15" name="Objective-VersionNumber">
    <vt:r8>6</vt:r8>
  </property>
  <property fmtid="{D5CDD505-2E9C-101B-9397-08002B2CF9AE}" pid="16" name="Objective-VersionComment">
    <vt:lpwstr/>
  </property>
  <property fmtid="{D5CDD505-2E9C-101B-9397-08002B2CF9AE}" pid="17" name="Objective-FileNumber">
    <vt:lpwstr>14/16344</vt:lpwstr>
  </property>
  <property fmtid="{D5CDD505-2E9C-101B-9397-08002B2CF9AE}" pid="18" name="Objective-Classification">
    <vt:lpwstr>[Inherited - none]</vt:lpwstr>
  </property>
  <property fmtid="{D5CDD505-2E9C-101B-9397-08002B2CF9AE}" pid="19" name="Objective-Caveats">
    <vt:lpwstr/>
  </property>
  <property fmtid="{D5CDD505-2E9C-101B-9397-08002B2CF9AE}" pid="20" name="Objective-Extender - Email URL [system]">
    <vt:lpwstr>Email URL</vt:lpwstr>
  </property>
  <property fmtid="{D5CDD505-2E9C-101B-9397-08002B2CF9AE}" pid="21" name="Objective-Author">
    <vt:lpwstr/>
  </property>
  <property fmtid="{D5CDD505-2E9C-101B-9397-08002B2CF9AE}" pid="22" name="Objective-Document Type">
    <vt:lpwstr>General Document</vt:lpwstr>
  </property>
  <property fmtid="{D5CDD505-2E9C-101B-9397-08002B2CF9AE}" pid="23" name="Objective-Route">
    <vt:lpwstr/>
  </property>
  <property fmtid="{D5CDD505-2E9C-101B-9397-08002B2CF9AE}" pid="24" name="Objective-Date Written">
    <vt:lpwstr/>
  </property>
  <property fmtid="{D5CDD505-2E9C-101B-9397-08002B2CF9AE}" pid="25" name="Objective-External Author">
    <vt:lpwstr/>
  </property>
  <property fmtid="{D5CDD505-2E9C-101B-9397-08002B2CF9AE}" pid="26" name="Objective-Assignee">
    <vt:lpwstr/>
  </property>
  <property fmtid="{D5CDD505-2E9C-101B-9397-08002B2CF9AE}" pid="27" name="Objective-Description/Precis">
    <vt:lpwstr/>
  </property>
  <property fmtid="{D5CDD505-2E9C-101B-9397-08002B2CF9AE}" pid="28" name="Objective-Description">
    <vt:lpwstr/>
  </property>
  <property fmtid="{D5CDD505-2E9C-101B-9397-08002B2CF9AE}" pid="29" name="Objective-VersionId">
    <vt:lpwstr>vA3786059</vt:lpwstr>
  </property>
  <property fmtid="{D5CDD505-2E9C-101B-9397-08002B2CF9AE}" pid="30" name="Objective-Extender - Email URL">
    <vt:lpwstr>Email URL</vt:lpwstr>
  </property>
  <property fmtid="{D5CDD505-2E9C-101B-9397-08002B2CF9AE}" pid="31" name="Objective-Date Received">
    <vt:lpwstr/>
  </property>
</Properties>
</file>