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Lexend Exa" charset="1" panose="00000000000000000000"/>
      <p:regular r:id="rId15"/>
    </p:embeddedFont>
    <p:embeddedFont>
      <p:font typeface="Neue Montreal" charset="1" panose="00000400000000000000"/>
      <p:regular r:id="rId16"/>
    </p:embeddedFont>
    <p:embeddedFont>
      <p:font typeface="Beautifully Delicious Script Bold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9.png" Type="http://schemas.openxmlformats.org/officeDocument/2006/relationships/image"/><Relationship Id="rId4" Target="../media/image15.png" Type="http://schemas.openxmlformats.org/officeDocument/2006/relationships/image"/><Relationship Id="rId5" Target="../media/image10.png" Type="http://schemas.openxmlformats.org/officeDocument/2006/relationships/image"/><Relationship Id="rId6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7365460" cy="10287000"/>
            <a:chOff x="0" y="0"/>
            <a:chExt cx="8122920" cy="113449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810" y="7620"/>
              <a:ext cx="6701790" cy="11341101"/>
            </a:xfrm>
            <a:custGeom>
              <a:avLst/>
              <a:gdLst/>
              <a:ahLst/>
              <a:cxnLst/>
              <a:rect r="r" b="b" t="t" l="l"/>
              <a:pathLst>
                <a:path h="11341101" w="6701790">
                  <a:moveTo>
                    <a:pt x="3810" y="640080"/>
                  </a:move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5967730" y="0"/>
                  </a:lnTo>
                  <a:lnTo>
                    <a:pt x="6099810" y="262890"/>
                  </a:lnTo>
                  <a:lnTo>
                    <a:pt x="6701790" y="471170"/>
                  </a:lnTo>
                  <a:lnTo>
                    <a:pt x="6682740" y="697230"/>
                  </a:lnTo>
                  <a:lnTo>
                    <a:pt x="6287770" y="2202180"/>
                  </a:lnTo>
                  <a:lnTo>
                    <a:pt x="6269990" y="2371090"/>
                  </a:lnTo>
                  <a:lnTo>
                    <a:pt x="6209030" y="2504440"/>
                  </a:lnTo>
                  <a:lnTo>
                    <a:pt x="6033770" y="2745740"/>
                  </a:lnTo>
                  <a:lnTo>
                    <a:pt x="5778500" y="3462020"/>
                  </a:lnTo>
                  <a:lnTo>
                    <a:pt x="5529580" y="3608070"/>
                  </a:lnTo>
                  <a:lnTo>
                    <a:pt x="5295900" y="3915410"/>
                  </a:lnTo>
                  <a:lnTo>
                    <a:pt x="5251450" y="5346700"/>
                  </a:lnTo>
                  <a:lnTo>
                    <a:pt x="5113020" y="6289041"/>
                  </a:lnTo>
                  <a:lnTo>
                    <a:pt x="5083810" y="6946900"/>
                  </a:lnTo>
                  <a:lnTo>
                    <a:pt x="4996181" y="7020560"/>
                  </a:lnTo>
                  <a:lnTo>
                    <a:pt x="4973321" y="7194550"/>
                  </a:lnTo>
                  <a:lnTo>
                    <a:pt x="5053331" y="7552691"/>
                  </a:lnTo>
                  <a:lnTo>
                    <a:pt x="4673601" y="7903210"/>
                  </a:lnTo>
                  <a:lnTo>
                    <a:pt x="4315460" y="8232141"/>
                  </a:lnTo>
                  <a:lnTo>
                    <a:pt x="4169410" y="8933180"/>
                  </a:lnTo>
                  <a:lnTo>
                    <a:pt x="4030980" y="9254490"/>
                  </a:lnTo>
                  <a:lnTo>
                    <a:pt x="3563620" y="9771380"/>
                  </a:lnTo>
                  <a:lnTo>
                    <a:pt x="3431540" y="10137140"/>
                  </a:lnTo>
                  <a:lnTo>
                    <a:pt x="3153410" y="10370820"/>
                  </a:lnTo>
                  <a:lnTo>
                    <a:pt x="2912110" y="10538460"/>
                  </a:lnTo>
                  <a:lnTo>
                    <a:pt x="2890520" y="10932160"/>
                  </a:lnTo>
                  <a:lnTo>
                    <a:pt x="2181860" y="11341100"/>
                  </a:lnTo>
                  <a:lnTo>
                    <a:pt x="0" y="11341100"/>
                  </a:lnTo>
                  <a:cubicBezTo>
                    <a:pt x="0" y="11342370"/>
                    <a:pt x="3810" y="623570"/>
                    <a:pt x="3810" y="640080"/>
                  </a:cubicBezTo>
                  <a:close/>
                </a:path>
              </a:pathLst>
            </a:custGeom>
            <a:blipFill>
              <a:blip r:embed="rId2"/>
              <a:stretch>
                <a:fillRect l="-12507" t="0" r="-12507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185670" y="7620"/>
              <a:ext cx="5947184" cy="11341101"/>
            </a:xfrm>
            <a:custGeom>
              <a:avLst/>
              <a:gdLst/>
              <a:ahLst/>
              <a:cxnLst/>
              <a:rect r="r" b="b" t="t" l="l"/>
              <a:pathLst>
                <a:path h="11341101" w="5947184">
                  <a:moveTo>
                    <a:pt x="5942330" y="0"/>
                  </a:moveTo>
                  <a:lnTo>
                    <a:pt x="3785870" y="0"/>
                  </a:lnTo>
                  <a:lnTo>
                    <a:pt x="3917950" y="262890"/>
                  </a:lnTo>
                  <a:lnTo>
                    <a:pt x="4519930" y="471170"/>
                  </a:lnTo>
                  <a:lnTo>
                    <a:pt x="4500880" y="697230"/>
                  </a:lnTo>
                  <a:lnTo>
                    <a:pt x="4105910" y="2202180"/>
                  </a:lnTo>
                  <a:lnTo>
                    <a:pt x="4088130" y="2371090"/>
                  </a:lnTo>
                  <a:lnTo>
                    <a:pt x="4027170" y="2504440"/>
                  </a:lnTo>
                  <a:lnTo>
                    <a:pt x="3851910" y="2745740"/>
                  </a:lnTo>
                  <a:lnTo>
                    <a:pt x="3596640" y="3462020"/>
                  </a:lnTo>
                  <a:lnTo>
                    <a:pt x="3347720" y="3608070"/>
                  </a:lnTo>
                  <a:lnTo>
                    <a:pt x="3114040" y="3915410"/>
                  </a:lnTo>
                  <a:lnTo>
                    <a:pt x="3069590" y="5346700"/>
                  </a:lnTo>
                  <a:lnTo>
                    <a:pt x="2931160" y="6289041"/>
                  </a:lnTo>
                  <a:lnTo>
                    <a:pt x="2901950" y="6946900"/>
                  </a:lnTo>
                  <a:lnTo>
                    <a:pt x="2814321" y="7020560"/>
                  </a:lnTo>
                  <a:lnTo>
                    <a:pt x="2791461" y="7194550"/>
                  </a:lnTo>
                  <a:lnTo>
                    <a:pt x="2871471" y="7552691"/>
                  </a:lnTo>
                  <a:lnTo>
                    <a:pt x="2491741" y="7903210"/>
                  </a:lnTo>
                  <a:lnTo>
                    <a:pt x="2133600" y="8232141"/>
                  </a:lnTo>
                  <a:lnTo>
                    <a:pt x="1987550" y="8933180"/>
                  </a:lnTo>
                  <a:lnTo>
                    <a:pt x="1849120" y="9254490"/>
                  </a:lnTo>
                  <a:lnTo>
                    <a:pt x="1381760" y="9771380"/>
                  </a:lnTo>
                  <a:lnTo>
                    <a:pt x="1249680" y="10137140"/>
                  </a:lnTo>
                  <a:lnTo>
                    <a:pt x="971550" y="10370820"/>
                  </a:lnTo>
                  <a:lnTo>
                    <a:pt x="730250" y="10538460"/>
                  </a:lnTo>
                  <a:lnTo>
                    <a:pt x="708660" y="10932160"/>
                  </a:lnTo>
                  <a:lnTo>
                    <a:pt x="0" y="11341100"/>
                  </a:lnTo>
                  <a:lnTo>
                    <a:pt x="5930900" y="11341100"/>
                  </a:lnTo>
                  <a:cubicBezTo>
                    <a:pt x="5932170" y="11342370"/>
                    <a:pt x="5957570" y="15240"/>
                    <a:pt x="5942330" y="0"/>
                  </a:cubicBezTo>
                  <a:close/>
                </a:path>
              </a:pathLst>
            </a:custGeom>
            <a:blipFill>
              <a:blip r:embed="rId3"/>
              <a:stretch>
                <a:fillRect l="-30612" t="0" r="-30612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810" y="7620"/>
              <a:ext cx="4048760" cy="734060"/>
            </a:xfrm>
            <a:custGeom>
              <a:avLst/>
              <a:gdLst/>
              <a:ahLst/>
              <a:cxnLst/>
              <a:rect r="r" b="b" t="t" l="l"/>
              <a:pathLst>
                <a:path h="734060" w="4048760">
                  <a:moveTo>
                    <a:pt x="0" y="7620"/>
                  </a:moveTo>
                  <a:cubicBezTo>
                    <a:pt x="0" y="7620"/>
                    <a:pt x="3810" y="622300"/>
                    <a:pt x="3810" y="640080"/>
                  </a:cubicBez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2540" y="0"/>
                  </a:lnTo>
                </a:path>
              </a:pathLst>
            </a:custGeom>
            <a:blipFill>
              <a:blip r:embed="rId3"/>
              <a:stretch>
                <a:fillRect l="0" t="-276189" r="0" b="-276189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-3810" y="3810"/>
              <a:ext cx="6855460" cy="11337290"/>
            </a:xfrm>
            <a:custGeom>
              <a:avLst/>
              <a:gdLst/>
              <a:ahLst/>
              <a:cxnLst/>
              <a:rect r="r" b="b" t="t" l="l"/>
              <a:pathLst>
                <a:path h="11337290" w="6855460">
                  <a:moveTo>
                    <a:pt x="0" y="0"/>
                  </a:moveTo>
                  <a:lnTo>
                    <a:pt x="6855460" y="0"/>
                  </a:lnTo>
                  <a:lnTo>
                    <a:pt x="6855460" y="11337290"/>
                  </a:lnTo>
                  <a:lnTo>
                    <a:pt x="0" y="1133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" t="0" r="-26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3574571" y="366434"/>
            <a:ext cx="4412569" cy="1324533"/>
          </a:xfrm>
          <a:custGeom>
            <a:avLst/>
            <a:gdLst/>
            <a:ahLst/>
            <a:cxnLst/>
            <a:rect r="r" b="b" t="t" l="l"/>
            <a:pathLst>
              <a:path h="1324533" w="4412569">
                <a:moveTo>
                  <a:pt x="0" y="0"/>
                </a:moveTo>
                <a:lnTo>
                  <a:pt x="4412569" y="0"/>
                </a:lnTo>
                <a:lnTo>
                  <a:pt x="4412569" y="1324532"/>
                </a:lnTo>
                <a:lnTo>
                  <a:pt x="0" y="1324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90896" y="2216948"/>
            <a:ext cx="11706207" cy="2926552"/>
          </a:xfrm>
          <a:custGeom>
            <a:avLst/>
            <a:gdLst/>
            <a:ahLst/>
            <a:cxnLst/>
            <a:rect r="r" b="b" t="t" l="l"/>
            <a:pathLst>
              <a:path h="2926552" w="11706207">
                <a:moveTo>
                  <a:pt x="0" y="0"/>
                </a:moveTo>
                <a:lnTo>
                  <a:pt x="11706208" y="0"/>
                </a:lnTo>
                <a:lnTo>
                  <a:pt x="11706208" y="2926552"/>
                </a:lnTo>
                <a:lnTo>
                  <a:pt x="0" y="29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638205" y="6791419"/>
            <a:ext cx="7872733" cy="1201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73"/>
              </a:lnSpc>
            </a:pPr>
            <a:r>
              <a:rPr lang="en-US" sz="7052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40 YEARS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84682" y="7917203"/>
            <a:ext cx="7045776" cy="64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27"/>
              </a:lnSpc>
            </a:pPr>
            <a:r>
              <a:rPr lang="en-US" sz="3734" spc="433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of the Granny Smith Festival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19339" y="4196996"/>
            <a:ext cx="7849321" cy="3098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63"/>
              </a:lnSpc>
            </a:pPr>
            <a:r>
              <a:rPr lang="en-US" sz="18045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Celebrating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90896" y="3065441"/>
            <a:ext cx="11706207" cy="804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THE APPLE DOESN’T FALL FAR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172619" y="3828403"/>
            <a:ext cx="6243335" cy="5429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91"/>
              </a:lnSpc>
            </a:pPr>
            <a:r>
              <a:rPr lang="en-US" sz="2565" spc="29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First</a:t>
            </a:r>
            <a:r>
              <a:rPr lang="en-US" sz="2565" spc="29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 ran in 1957 and was established in its current form in 1986</a:t>
            </a:r>
          </a:p>
          <a:p>
            <a:pPr algn="r">
              <a:lnSpc>
                <a:spcPts val="3591"/>
              </a:lnSpc>
            </a:pPr>
          </a:p>
          <a:p>
            <a:pPr algn="r">
              <a:lnSpc>
                <a:spcPts val="3591"/>
              </a:lnSpc>
            </a:pPr>
            <a:r>
              <a:rPr lang="en-US" sz="2565" spc="29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Named for Maria Ann Smith, an orchardist credited with the discovery of the first Granny Smith apples</a:t>
            </a:r>
          </a:p>
          <a:p>
            <a:pPr algn="r">
              <a:lnSpc>
                <a:spcPts val="3591"/>
              </a:lnSpc>
            </a:pPr>
          </a:p>
          <a:p>
            <a:pPr algn="r">
              <a:lnSpc>
                <a:spcPts val="3591"/>
              </a:lnSpc>
            </a:pPr>
            <a:r>
              <a:rPr lang="en-US" sz="2565" spc="29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Celebrates the City of Ryde’s history and community and attracts over </a:t>
            </a:r>
          </a:p>
          <a:p>
            <a:pPr algn="r" marL="0" indent="0" lvl="1">
              <a:lnSpc>
                <a:spcPts val="3591"/>
              </a:lnSpc>
              <a:spcBef>
                <a:spcPct val="0"/>
              </a:spcBef>
            </a:pPr>
            <a:r>
              <a:rPr lang="en-US" sz="2565" spc="29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80 000 people each year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36800" y="713992"/>
            <a:ext cx="10740246" cy="1313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00"/>
              </a:lnSpc>
            </a:pPr>
            <a:r>
              <a:rPr lang="en-US" sz="9899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Granny Smith 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69329" y="1554129"/>
            <a:ext cx="4577764" cy="6553778"/>
            <a:chOff x="0" y="0"/>
            <a:chExt cx="10591800" cy="15163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8042" t="-21702" r="-804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324254" y="2453711"/>
            <a:ext cx="2925645" cy="4075796"/>
          </a:xfrm>
          <a:custGeom>
            <a:avLst/>
            <a:gdLst/>
            <a:ahLst/>
            <a:cxnLst/>
            <a:rect r="r" b="b" t="t" l="l"/>
            <a:pathLst>
              <a:path h="4075796" w="2925645">
                <a:moveTo>
                  <a:pt x="0" y="0"/>
                </a:moveTo>
                <a:lnTo>
                  <a:pt x="2925645" y="0"/>
                </a:lnTo>
                <a:lnTo>
                  <a:pt x="2925645" y="4075796"/>
                </a:lnTo>
                <a:lnTo>
                  <a:pt x="0" y="4075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27" t="-30651" r="-25509" b="-14728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3464897" y="5344171"/>
            <a:ext cx="7123857" cy="4409760"/>
            <a:chOff x="0" y="0"/>
            <a:chExt cx="6973570" cy="43167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973570" cy="4316730"/>
            </a:xfrm>
            <a:custGeom>
              <a:avLst/>
              <a:gdLst/>
              <a:ahLst/>
              <a:cxnLst/>
              <a:rect r="r" b="b" t="t" l="l"/>
              <a:pathLst>
                <a:path h="4316730" w="6973570">
                  <a:moveTo>
                    <a:pt x="6228080" y="0"/>
                  </a:moveTo>
                  <a:lnTo>
                    <a:pt x="0" y="0"/>
                  </a:lnTo>
                  <a:lnTo>
                    <a:pt x="0" y="4316730"/>
                  </a:lnTo>
                  <a:lnTo>
                    <a:pt x="6973570" y="4316730"/>
                  </a:lnTo>
                  <a:lnTo>
                    <a:pt x="6973570" y="745490"/>
                  </a:lnTo>
                  <a:close/>
                </a:path>
              </a:pathLst>
            </a:custGeom>
            <a:blipFill>
              <a:blip r:embed="rId4"/>
              <a:stretch>
                <a:fillRect l="-49853" t="-15075" r="0" b="-21096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228080" y="0"/>
              <a:ext cx="745490" cy="745490"/>
            </a:xfrm>
            <a:custGeom>
              <a:avLst/>
              <a:gdLst/>
              <a:ahLst/>
              <a:cxnLst/>
              <a:rect r="r" b="b" t="t" l="l"/>
              <a:pathLst>
                <a:path h="745490" w="745490">
                  <a:moveTo>
                    <a:pt x="0" y="0"/>
                  </a:moveTo>
                  <a:lnTo>
                    <a:pt x="0" y="745490"/>
                  </a:lnTo>
                  <a:lnTo>
                    <a:pt x="745490" y="745490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997129" y="8220576"/>
            <a:ext cx="1632475" cy="2066424"/>
          </a:xfrm>
          <a:custGeom>
            <a:avLst/>
            <a:gdLst/>
            <a:ahLst/>
            <a:cxnLst/>
            <a:rect r="r" b="b" t="t" l="l"/>
            <a:pathLst>
              <a:path h="2066424" w="1632475">
                <a:moveTo>
                  <a:pt x="0" y="0"/>
                </a:moveTo>
                <a:lnTo>
                  <a:pt x="1632475" y="0"/>
                </a:lnTo>
                <a:lnTo>
                  <a:pt x="1632475" y="2066424"/>
                </a:lnTo>
                <a:lnTo>
                  <a:pt x="0" y="2066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699510">
            <a:off x="4661930" y="908339"/>
            <a:ext cx="1632475" cy="2066424"/>
          </a:xfrm>
          <a:custGeom>
            <a:avLst/>
            <a:gdLst/>
            <a:ahLst/>
            <a:cxnLst/>
            <a:rect r="r" b="b" t="t" l="l"/>
            <a:pathLst>
              <a:path h="2066424" w="1632475">
                <a:moveTo>
                  <a:pt x="0" y="0"/>
                </a:moveTo>
                <a:lnTo>
                  <a:pt x="1632475" y="0"/>
                </a:lnTo>
                <a:lnTo>
                  <a:pt x="1632475" y="2066424"/>
                </a:lnTo>
                <a:lnTo>
                  <a:pt x="0" y="2066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700000">
            <a:off x="8428877" y="2490417"/>
            <a:ext cx="1167425" cy="510748"/>
          </a:xfrm>
          <a:custGeom>
            <a:avLst/>
            <a:gdLst/>
            <a:ahLst/>
            <a:cxnLst/>
            <a:rect r="r" b="b" t="t" l="l"/>
            <a:pathLst>
              <a:path h="510748" w="1167425">
                <a:moveTo>
                  <a:pt x="0" y="0"/>
                </a:moveTo>
                <a:lnTo>
                  <a:pt x="1167425" y="0"/>
                </a:lnTo>
                <a:lnTo>
                  <a:pt x="1167425" y="510749"/>
                </a:lnTo>
                <a:lnTo>
                  <a:pt x="0" y="5107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235032" y="47242"/>
            <a:ext cx="9791876" cy="4253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8"/>
              </a:lnSpc>
            </a:pPr>
            <a:r>
              <a:rPr lang="en-US" sz="24756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Festival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11421" y="416924"/>
            <a:ext cx="3390025" cy="8293638"/>
          </a:xfrm>
          <a:custGeom>
            <a:avLst/>
            <a:gdLst/>
            <a:ahLst/>
            <a:cxnLst/>
            <a:rect r="r" b="b" t="t" l="l"/>
            <a:pathLst>
              <a:path h="8293638" w="3390025">
                <a:moveTo>
                  <a:pt x="0" y="0"/>
                </a:moveTo>
                <a:lnTo>
                  <a:pt x="3390025" y="0"/>
                </a:lnTo>
                <a:lnTo>
                  <a:pt x="3390025" y="8293639"/>
                </a:lnTo>
                <a:lnTo>
                  <a:pt x="0" y="8293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97004" y="1458104"/>
            <a:ext cx="3262296" cy="7956819"/>
          </a:xfrm>
          <a:custGeom>
            <a:avLst/>
            <a:gdLst/>
            <a:ahLst/>
            <a:cxnLst/>
            <a:rect r="r" b="b" t="t" l="l"/>
            <a:pathLst>
              <a:path h="7956819" w="3262296">
                <a:moveTo>
                  <a:pt x="0" y="0"/>
                </a:moveTo>
                <a:lnTo>
                  <a:pt x="3262296" y="0"/>
                </a:lnTo>
                <a:lnTo>
                  <a:pt x="3262296" y="7956820"/>
                </a:lnTo>
                <a:lnTo>
                  <a:pt x="0" y="7956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59028" y="4524029"/>
            <a:ext cx="8115300" cy="4630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8"/>
              </a:lnSpc>
            </a:pP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Month-long exhibition at Eastwood Library in lead-up to festival</a:t>
            </a: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 showcasing the history of the festival and of Granny Smith herself</a:t>
            </a:r>
          </a:p>
          <a:p>
            <a:pPr algn="l">
              <a:lnSpc>
                <a:spcPts val="4638"/>
              </a:lnSpc>
            </a:pPr>
          </a:p>
          <a:p>
            <a:pPr algn="l" marL="0" indent="0" lvl="1">
              <a:lnSpc>
                <a:spcPts val="4638"/>
              </a:lnSpc>
              <a:spcBef>
                <a:spcPct val="0"/>
              </a:spcBef>
            </a:pP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“Branch” displays at all five libraries to collect apples for our community tree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0379" y="588374"/>
            <a:ext cx="9514068" cy="222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558"/>
              </a:lnSpc>
            </a:pPr>
            <a:r>
              <a:rPr lang="en-US" sz="8644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Celebrating Granny Smith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733568" y="1594786"/>
            <a:ext cx="13283844" cy="268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58"/>
              </a:lnSpc>
            </a:pPr>
            <a:r>
              <a:rPr lang="en-US" sz="15613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The Exhibition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7110" y="2808295"/>
            <a:ext cx="7917144" cy="6325083"/>
          </a:xfrm>
          <a:custGeom>
            <a:avLst/>
            <a:gdLst/>
            <a:ahLst/>
            <a:cxnLst/>
            <a:rect r="r" b="b" t="t" l="l"/>
            <a:pathLst>
              <a:path h="6325083" w="7917144">
                <a:moveTo>
                  <a:pt x="0" y="0"/>
                </a:moveTo>
                <a:lnTo>
                  <a:pt x="7917144" y="0"/>
                </a:lnTo>
                <a:lnTo>
                  <a:pt x="7917144" y="6325083"/>
                </a:lnTo>
                <a:lnTo>
                  <a:pt x="0" y="6325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21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270804" y="5076825"/>
            <a:ext cx="8724513" cy="4630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8"/>
              </a:lnSpc>
            </a:pP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Eastwood Library became the Granny Smith History Hub, including:</a:t>
            </a:r>
          </a:p>
          <a:p>
            <a:pPr algn="l" marL="715338" indent="-357669" lvl="1">
              <a:lnSpc>
                <a:spcPts val="4638"/>
              </a:lnSpc>
              <a:buFont typeface="Arial"/>
              <a:buChar char="•"/>
            </a:pP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The exhibition</a:t>
            </a:r>
          </a:p>
          <a:p>
            <a:pPr algn="l" marL="715338" indent="-357669" lvl="1">
              <a:lnSpc>
                <a:spcPts val="4638"/>
              </a:lnSpc>
              <a:buFont typeface="Arial"/>
              <a:buChar char="•"/>
            </a:pP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Our community apple tree</a:t>
            </a:r>
          </a:p>
          <a:p>
            <a:pPr algn="l" marL="715338" indent="-357669" lvl="1">
              <a:lnSpc>
                <a:spcPts val="4638"/>
              </a:lnSpc>
              <a:buFont typeface="Arial"/>
              <a:buChar char="•"/>
            </a:pP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Artefacts donated by Granny Smith’s descendants</a:t>
            </a:r>
          </a:p>
          <a:p>
            <a:pPr algn="l" marL="715338" indent="-357669" lvl="1">
              <a:lnSpc>
                <a:spcPts val="4638"/>
              </a:lnSpc>
              <a:buFont typeface="Arial"/>
              <a:buChar char="•"/>
            </a:pPr>
            <a:r>
              <a:rPr lang="en-US" sz="3313" spc="384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Two of Granny’s descendants to chat with visitors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7448" y="677049"/>
            <a:ext cx="17126712" cy="2550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01"/>
              </a:lnSpc>
            </a:pPr>
            <a:r>
              <a:rPr lang="en-US" sz="9900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Celebrating Granny Smith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44276" y="1827555"/>
            <a:ext cx="15212408" cy="306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32"/>
              </a:lnSpc>
            </a:pPr>
            <a:r>
              <a:rPr lang="en-US" sz="17880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Festival Day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10699510">
            <a:off x="7481676" y="2193870"/>
            <a:ext cx="1632475" cy="2066424"/>
          </a:xfrm>
          <a:custGeom>
            <a:avLst/>
            <a:gdLst/>
            <a:ahLst/>
            <a:cxnLst/>
            <a:rect r="r" b="b" t="t" l="l"/>
            <a:pathLst>
              <a:path h="2066424" w="1632475">
                <a:moveTo>
                  <a:pt x="0" y="0"/>
                </a:moveTo>
                <a:lnTo>
                  <a:pt x="1632475" y="0"/>
                </a:lnTo>
                <a:lnTo>
                  <a:pt x="1632475" y="2066424"/>
                </a:lnTo>
                <a:lnTo>
                  <a:pt x="0" y="2066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5220" y="7774469"/>
            <a:ext cx="1632475" cy="2066424"/>
          </a:xfrm>
          <a:custGeom>
            <a:avLst/>
            <a:gdLst/>
            <a:ahLst/>
            <a:cxnLst/>
            <a:rect r="r" b="b" t="t" l="l"/>
            <a:pathLst>
              <a:path h="2066424" w="1632475">
                <a:moveTo>
                  <a:pt x="0" y="0"/>
                </a:moveTo>
                <a:lnTo>
                  <a:pt x="1632474" y="0"/>
                </a:lnTo>
                <a:lnTo>
                  <a:pt x="1632474" y="2066424"/>
                </a:lnTo>
                <a:lnTo>
                  <a:pt x="0" y="2066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9432" y="480940"/>
            <a:ext cx="5730255" cy="7212057"/>
          </a:xfrm>
          <a:custGeom>
            <a:avLst/>
            <a:gdLst/>
            <a:ahLst/>
            <a:cxnLst/>
            <a:rect r="r" b="b" t="t" l="l"/>
            <a:pathLst>
              <a:path h="7212057" w="5730255">
                <a:moveTo>
                  <a:pt x="0" y="0"/>
                </a:moveTo>
                <a:lnTo>
                  <a:pt x="5730255" y="0"/>
                </a:lnTo>
                <a:lnTo>
                  <a:pt x="5730255" y="7212057"/>
                </a:lnTo>
                <a:lnTo>
                  <a:pt x="0" y="7212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93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3739" y="6469012"/>
            <a:ext cx="1369922" cy="1734078"/>
          </a:xfrm>
          <a:custGeom>
            <a:avLst/>
            <a:gdLst/>
            <a:ahLst/>
            <a:cxnLst/>
            <a:rect r="r" b="b" t="t" l="l"/>
            <a:pathLst>
              <a:path h="1734078" w="1369922">
                <a:moveTo>
                  <a:pt x="0" y="0"/>
                </a:moveTo>
                <a:lnTo>
                  <a:pt x="1369922" y="0"/>
                </a:lnTo>
                <a:lnTo>
                  <a:pt x="1369922" y="1734078"/>
                </a:lnTo>
                <a:lnTo>
                  <a:pt x="0" y="1734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59472" y="5538830"/>
            <a:ext cx="3422122" cy="4308333"/>
          </a:xfrm>
          <a:custGeom>
            <a:avLst/>
            <a:gdLst/>
            <a:ahLst/>
            <a:cxnLst/>
            <a:rect r="r" b="b" t="t" l="l"/>
            <a:pathLst>
              <a:path h="4308333" w="3422122">
                <a:moveTo>
                  <a:pt x="0" y="0"/>
                </a:moveTo>
                <a:lnTo>
                  <a:pt x="3422123" y="0"/>
                </a:lnTo>
                <a:lnTo>
                  <a:pt x="3422123" y="4308334"/>
                </a:lnTo>
                <a:lnTo>
                  <a:pt x="0" y="4308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60" t="-11944" r="-35958" b="-4193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70534" y="401758"/>
            <a:ext cx="12299449" cy="1818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38"/>
              </a:lnSpc>
            </a:pPr>
            <a:r>
              <a:rPr lang="en-US" sz="7109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Celebrating</a:t>
            </a:r>
          </a:p>
          <a:p>
            <a:pPr algn="r">
              <a:lnSpc>
                <a:spcPts val="7038"/>
              </a:lnSpc>
            </a:pPr>
            <a:r>
              <a:rPr lang="en-US" sz="7109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Granny Smith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10699510">
            <a:off x="5380759" y="19719"/>
            <a:ext cx="1374813" cy="1740270"/>
          </a:xfrm>
          <a:custGeom>
            <a:avLst/>
            <a:gdLst/>
            <a:ahLst/>
            <a:cxnLst/>
            <a:rect r="r" b="b" t="t" l="l"/>
            <a:pathLst>
              <a:path h="1740270" w="1374813">
                <a:moveTo>
                  <a:pt x="0" y="0"/>
                </a:moveTo>
                <a:lnTo>
                  <a:pt x="1374813" y="0"/>
                </a:lnTo>
                <a:lnTo>
                  <a:pt x="1374813" y="1740270"/>
                </a:lnTo>
                <a:lnTo>
                  <a:pt x="0" y="174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86821" y="5235831"/>
            <a:ext cx="1167425" cy="510748"/>
          </a:xfrm>
          <a:custGeom>
            <a:avLst/>
            <a:gdLst/>
            <a:ahLst/>
            <a:cxnLst/>
            <a:rect r="r" b="b" t="t" l="l"/>
            <a:pathLst>
              <a:path h="510748" w="1167425">
                <a:moveTo>
                  <a:pt x="0" y="0"/>
                </a:moveTo>
                <a:lnTo>
                  <a:pt x="1167425" y="0"/>
                </a:lnTo>
                <a:lnTo>
                  <a:pt x="1167425" y="510748"/>
                </a:lnTo>
                <a:lnTo>
                  <a:pt x="0" y="510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56621" y="3557723"/>
            <a:ext cx="4420426" cy="6200032"/>
          </a:xfrm>
          <a:custGeom>
            <a:avLst/>
            <a:gdLst/>
            <a:ahLst/>
            <a:cxnLst/>
            <a:rect r="r" b="b" t="t" l="l"/>
            <a:pathLst>
              <a:path h="6200032" w="4420426">
                <a:moveTo>
                  <a:pt x="0" y="0"/>
                </a:moveTo>
                <a:lnTo>
                  <a:pt x="4420426" y="0"/>
                </a:lnTo>
                <a:lnTo>
                  <a:pt x="4420426" y="6200032"/>
                </a:lnTo>
                <a:lnTo>
                  <a:pt x="0" y="6200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669" r="-144367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9609" y="1359746"/>
            <a:ext cx="10924703" cy="2197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976"/>
              </a:lnSpc>
            </a:pPr>
            <a:r>
              <a:rPr lang="en-US" sz="12840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Exhibition &amp; Photobooth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57452" y="3877111"/>
            <a:ext cx="4923310" cy="5126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8"/>
              </a:lnSpc>
            </a:pPr>
            <a:r>
              <a:rPr lang="en-US" sz="2913" spc="33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Eight panels of information about the history of the festival and Granny Smith herself</a:t>
            </a:r>
          </a:p>
          <a:p>
            <a:pPr algn="l">
              <a:lnSpc>
                <a:spcPts val="4078"/>
              </a:lnSpc>
            </a:pPr>
          </a:p>
          <a:p>
            <a:pPr algn="l">
              <a:lnSpc>
                <a:spcPts val="4078"/>
              </a:lnSpc>
            </a:pPr>
            <a:r>
              <a:rPr lang="en-US" sz="2913" spc="33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Two info towers, one about Granny Smith and one about the Ryde History Hub, our online local history platform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5471879">
            <a:off x="12843717" y="3007961"/>
            <a:ext cx="1374813" cy="1740270"/>
          </a:xfrm>
          <a:custGeom>
            <a:avLst/>
            <a:gdLst/>
            <a:ahLst/>
            <a:cxnLst/>
            <a:rect r="r" b="b" t="t" l="l"/>
            <a:pathLst>
              <a:path h="1740270" w="1374813">
                <a:moveTo>
                  <a:pt x="0" y="0"/>
                </a:moveTo>
                <a:lnTo>
                  <a:pt x="1374813" y="0"/>
                </a:lnTo>
                <a:lnTo>
                  <a:pt x="1374813" y="1740269"/>
                </a:lnTo>
                <a:lnTo>
                  <a:pt x="0" y="1740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71761" y="1276471"/>
            <a:ext cx="3883783" cy="4574429"/>
          </a:xfrm>
          <a:custGeom>
            <a:avLst/>
            <a:gdLst/>
            <a:ahLst/>
            <a:cxnLst/>
            <a:rect r="r" b="b" t="t" l="l"/>
            <a:pathLst>
              <a:path h="4574429" w="3883783">
                <a:moveTo>
                  <a:pt x="0" y="0"/>
                </a:moveTo>
                <a:lnTo>
                  <a:pt x="3883783" y="0"/>
                </a:lnTo>
                <a:lnTo>
                  <a:pt x="3883783" y="4574430"/>
                </a:lnTo>
                <a:lnTo>
                  <a:pt x="0" y="4574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259" r="0" b="-256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90164" y="5435074"/>
            <a:ext cx="3830590" cy="4153683"/>
          </a:xfrm>
          <a:custGeom>
            <a:avLst/>
            <a:gdLst/>
            <a:ahLst/>
            <a:cxnLst/>
            <a:rect r="r" b="b" t="t" l="l"/>
            <a:pathLst>
              <a:path h="4153683" w="3830590">
                <a:moveTo>
                  <a:pt x="0" y="0"/>
                </a:moveTo>
                <a:lnTo>
                  <a:pt x="3830590" y="0"/>
                </a:lnTo>
                <a:lnTo>
                  <a:pt x="3830590" y="4153684"/>
                </a:lnTo>
                <a:lnTo>
                  <a:pt x="0" y="4153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31" t="-49321" r="-7175" b="-3677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6394" y="3727329"/>
            <a:ext cx="8913215" cy="6358619"/>
          </a:xfrm>
          <a:custGeom>
            <a:avLst/>
            <a:gdLst/>
            <a:ahLst/>
            <a:cxnLst/>
            <a:rect r="r" b="b" t="t" l="l"/>
            <a:pathLst>
              <a:path h="6358619" w="8913215">
                <a:moveTo>
                  <a:pt x="0" y="0"/>
                </a:moveTo>
                <a:lnTo>
                  <a:pt x="8913214" y="0"/>
                </a:lnTo>
                <a:lnTo>
                  <a:pt x="8913214" y="6358618"/>
                </a:lnTo>
                <a:lnTo>
                  <a:pt x="0" y="6358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8723" r="0" b="-3817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59506" y="2305304"/>
            <a:ext cx="3741849" cy="4950982"/>
          </a:xfrm>
          <a:custGeom>
            <a:avLst/>
            <a:gdLst/>
            <a:ahLst/>
            <a:cxnLst/>
            <a:rect r="r" b="b" t="t" l="l"/>
            <a:pathLst>
              <a:path h="4950982" w="3741849">
                <a:moveTo>
                  <a:pt x="0" y="0"/>
                </a:moveTo>
                <a:lnTo>
                  <a:pt x="3741848" y="0"/>
                </a:lnTo>
                <a:lnTo>
                  <a:pt x="3741848" y="4950982"/>
                </a:lnTo>
                <a:lnTo>
                  <a:pt x="0" y="4950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323" r="0" b="-1103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4986" y="501972"/>
            <a:ext cx="12299449" cy="1825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8"/>
              </a:lnSpc>
            </a:pPr>
            <a:r>
              <a:rPr lang="en-US" sz="7109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Celebrating</a:t>
            </a:r>
          </a:p>
          <a:p>
            <a:pPr algn="l">
              <a:lnSpc>
                <a:spcPts val="7038"/>
              </a:lnSpc>
            </a:pPr>
            <a:r>
              <a:rPr lang="en-US" sz="7109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Granny Smith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462048" y="971671"/>
            <a:ext cx="13421747" cy="270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85"/>
              </a:lnSpc>
            </a:pPr>
            <a:r>
              <a:rPr lang="en-US" sz="15775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Community Tree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50702" y="522579"/>
            <a:ext cx="12701171" cy="1879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68"/>
              </a:lnSpc>
            </a:pPr>
            <a:r>
              <a:rPr lang="en-US" sz="7341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Celebrating Granny Smith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379298" y="1032109"/>
            <a:ext cx="11281523" cy="227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63"/>
              </a:lnSpc>
            </a:pPr>
            <a:r>
              <a:rPr lang="en-US" sz="13259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Family History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61457" y="2170455"/>
            <a:ext cx="6482733" cy="7537088"/>
          </a:xfrm>
          <a:custGeom>
            <a:avLst/>
            <a:gdLst/>
            <a:ahLst/>
            <a:cxnLst/>
            <a:rect r="r" b="b" t="t" l="l"/>
            <a:pathLst>
              <a:path h="7537088" w="6482733">
                <a:moveTo>
                  <a:pt x="0" y="0"/>
                </a:moveTo>
                <a:lnTo>
                  <a:pt x="6482733" y="0"/>
                </a:lnTo>
                <a:lnTo>
                  <a:pt x="6482733" y="7537088"/>
                </a:lnTo>
                <a:lnTo>
                  <a:pt x="0" y="753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805" b="-1675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0747" y="8503836"/>
            <a:ext cx="1408699" cy="1783164"/>
          </a:xfrm>
          <a:custGeom>
            <a:avLst/>
            <a:gdLst/>
            <a:ahLst/>
            <a:cxnLst/>
            <a:rect r="r" b="b" t="t" l="l"/>
            <a:pathLst>
              <a:path h="1783164" w="1408699">
                <a:moveTo>
                  <a:pt x="0" y="0"/>
                </a:moveTo>
                <a:lnTo>
                  <a:pt x="1408700" y="0"/>
                </a:lnTo>
                <a:lnTo>
                  <a:pt x="1408700" y="1783164"/>
                </a:lnTo>
                <a:lnTo>
                  <a:pt x="0" y="1783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699510">
            <a:off x="6334040" y="1596795"/>
            <a:ext cx="1632475" cy="2066424"/>
          </a:xfrm>
          <a:custGeom>
            <a:avLst/>
            <a:gdLst/>
            <a:ahLst/>
            <a:cxnLst/>
            <a:rect r="r" b="b" t="t" l="l"/>
            <a:pathLst>
              <a:path h="2066424" w="1632475">
                <a:moveTo>
                  <a:pt x="0" y="0"/>
                </a:moveTo>
                <a:lnTo>
                  <a:pt x="1632475" y="0"/>
                </a:lnTo>
                <a:lnTo>
                  <a:pt x="1632475" y="2066424"/>
                </a:lnTo>
                <a:lnTo>
                  <a:pt x="0" y="2066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53058" y="3989766"/>
            <a:ext cx="8724513" cy="5126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8"/>
              </a:lnSpc>
            </a:pPr>
            <a:r>
              <a:rPr lang="en-US" sz="2913" spc="33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Descendants of Granny Smith participate in the festival parade each year</a:t>
            </a:r>
          </a:p>
          <a:p>
            <a:pPr algn="l">
              <a:lnSpc>
                <a:spcPts val="4078"/>
              </a:lnSpc>
            </a:pPr>
          </a:p>
          <a:p>
            <a:pPr algn="l">
              <a:lnSpc>
                <a:spcPts val="4078"/>
              </a:lnSpc>
            </a:pPr>
            <a:r>
              <a:rPr lang="en-US" sz="2913" spc="33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After the parade, they settled in the library to talk to visitors, share their family history and explain the loaned artefacts</a:t>
            </a:r>
          </a:p>
          <a:p>
            <a:pPr algn="l">
              <a:lnSpc>
                <a:spcPts val="4078"/>
              </a:lnSpc>
            </a:pPr>
          </a:p>
          <a:p>
            <a:pPr algn="l">
              <a:lnSpc>
                <a:spcPts val="4078"/>
              </a:lnSpc>
            </a:pPr>
            <a:r>
              <a:rPr lang="en-US" sz="2913" spc="337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On display were a market apron, amethyst brooch and wedding dress fabric, and a Granny Smith doll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580006"/>
            <a:ext cx="9390641" cy="706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3"/>
              </a:lnSpc>
            </a:pPr>
            <a:r>
              <a:rPr lang="en-US" sz="2873" spc="333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1973 visitors through the library on Festival Day - 380% more than normal!</a:t>
            </a:r>
          </a:p>
          <a:p>
            <a:pPr algn="l">
              <a:lnSpc>
                <a:spcPts val="4023"/>
              </a:lnSpc>
            </a:pPr>
          </a:p>
          <a:p>
            <a:pPr algn="l">
              <a:lnSpc>
                <a:spcPts val="4023"/>
              </a:lnSpc>
            </a:pPr>
            <a:r>
              <a:rPr lang="en-US" sz="2873" spc="333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200 new social media followers, plenty of EDM signups and even some new members</a:t>
            </a:r>
          </a:p>
          <a:p>
            <a:pPr algn="l">
              <a:lnSpc>
                <a:spcPts val="4023"/>
              </a:lnSpc>
            </a:pPr>
          </a:p>
          <a:p>
            <a:pPr algn="l">
              <a:lnSpc>
                <a:spcPts val="4023"/>
              </a:lnSpc>
            </a:pPr>
            <a:r>
              <a:rPr lang="en-US" sz="2873" spc="333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Hundreds of apples on the tree</a:t>
            </a:r>
          </a:p>
          <a:p>
            <a:pPr algn="l">
              <a:lnSpc>
                <a:spcPts val="4023"/>
              </a:lnSpc>
            </a:pPr>
          </a:p>
          <a:p>
            <a:pPr algn="l">
              <a:lnSpc>
                <a:spcPts val="4023"/>
              </a:lnSpc>
            </a:pPr>
            <a:r>
              <a:rPr lang="en-US" sz="2873" spc="333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Overwhelmingly positive feedback from library staff, Council event organisers, festivalgoers and Granny Smith’s descendants</a:t>
            </a:r>
          </a:p>
          <a:p>
            <a:pPr algn="l">
              <a:lnSpc>
                <a:spcPts val="4023"/>
              </a:lnSpc>
            </a:pPr>
          </a:p>
          <a:p>
            <a:pPr algn="l">
              <a:lnSpc>
                <a:spcPts val="4023"/>
              </a:lnSpc>
            </a:pPr>
            <a:r>
              <a:rPr lang="en-US" sz="2873" spc="333">
                <a:solidFill>
                  <a:srgbClr val="000000"/>
                </a:solidFill>
                <a:latin typeface="Neue Montreal"/>
                <a:ea typeface="Neue Montreal"/>
                <a:cs typeface="Neue Montreal"/>
                <a:sym typeface="Neue Montreal"/>
              </a:rPr>
              <a:t>Intend to continue running in this format every year in addition to our normal library stall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13803" y="363739"/>
            <a:ext cx="17126712" cy="1311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01"/>
              </a:lnSpc>
            </a:pPr>
            <a:r>
              <a:rPr lang="en-US" sz="9900">
                <a:solidFill>
                  <a:srgbClr val="000000"/>
                </a:solidFill>
                <a:latin typeface="Lexend Exa"/>
                <a:ea typeface="Lexend Exa"/>
                <a:cs typeface="Lexend Exa"/>
                <a:sym typeface="Lexend Exa"/>
              </a:rPr>
              <a:t>Engagement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200452" y="117503"/>
            <a:ext cx="15212408" cy="306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32"/>
              </a:lnSpc>
            </a:pPr>
            <a:r>
              <a:rPr lang="en-US" sz="17880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Outcomes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916371" y="2972213"/>
            <a:ext cx="6596218" cy="7018884"/>
            <a:chOff x="0" y="0"/>
            <a:chExt cx="8794958" cy="935851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98993" y="917497"/>
              <a:ext cx="7488450" cy="7797194"/>
            </a:xfrm>
            <a:custGeom>
              <a:avLst/>
              <a:gdLst/>
              <a:ahLst/>
              <a:cxnLst/>
              <a:rect r="r" b="b" t="t" l="l"/>
              <a:pathLst>
                <a:path h="7797194" w="7488450">
                  <a:moveTo>
                    <a:pt x="0" y="0"/>
                  </a:moveTo>
                  <a:lnTo>
                    <a:pt x="7488450" y="0"/>
                  </a:lnTo>
                  <a:lnTo>
                    <a:pt x="7488450" y="7797194"/>
                  </a:lnTo>
                  <a:lnTo>
                    <a:pt x="0" y="7797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40351" r="-960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6802518"/>
              <a:ext cx="2019235" cy="2555994"/>
            </a:xfrm>
            <a:custGeom>
              <a:avLst/>
              <a:gdLst/>
              <a:ahLst/>
              <a:cxnLst/>
              <a:rect r="r" b="b" t="t" l="l"/>
              <a:pathLst>
                <a:path h="2555994" w="2019235">
                  <a:moveTo>
                    <a:pt x="0" y="0"/>
                  </a:moveTo>
                  <a:lnTo>
                    <a:pt x="2019235" y="0"/>
                  </a:lnTo>
                  <a:lnTo>
                    <a:pt x="2019235" y="2555993"/>
                  </a:lnTo>
                  <a:lnTo>
                    <a:pt x="0" y="2555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10699510">
              <a:off x="6738802" y="28962"/>
              <a:ext cx="2019235" cy="2555994"/>
            </a:xfrm>
            <a:custGeom>
              <a:avLst/>
              <a:gdLst/>
              <a:ahLst/>
              <a:cxnLst/>
              <a:rect r="r" b="b" t="t" l="l"/>
              <a:pathLst>
                <a:path h="2555994" w="2019235">
                  <a:moveTo>
                    <a:pt x="0" y="0"/>
                  </a:moveTo>
                  <a:lnTo>
                    <a:pt x="2019235" y="0"/>
                  </a:lnTo>
                  <a:lnTo>
                    <a:pt x="2019235" y="2555994"/>
                  </a:lnTo>
                  <a:lnTo>
                    <a:pt x="0" y="2555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38022" y="1028700"/>
            <a:ext cx="9411956" cy="5889463"/>
          </a:xfrm>
          <a:custGeom>
            <a:avLst/>
            <a:gdLst/>
            <a:ahLst/>
            <a:cxnLst/>
            <a:rect r="r" b="b" t="t" l="l"/>
            <a:pathLst>
              <a:path h="5889463" w="9411956">
                <a:moveTo>
                  <a:pt x="0" y="0"/>
                </a:moveTo>
                <a:lnTo>
                  <a:pt x="9411956" y="0"/>
                </a:lnTo>
                <a:lnTo>
                  <a:pt x="9411956" y="5889463"/>
                </a:lnTo>
                <a:lnTo>
                  <a:pt x="0" y="5889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120" t="-24883" r="-29844" b="-4302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03238" y="6199534"/>
            <a:ext cx="11281523" cy="344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0"/>
              </a:lnSpc>
            </a:pPr>
            <a:r>
              <a:rPr lang="en-US" sz="20000" b="true">
                <a:solidFill>
                  <a:srgbClr val="F4811B"/>
                </a:solidFill>
                <a:latin typeface="Beautifully Delicious Script Bold"/>
                <a:ea typeface="Beautifully Delicious Script Bold"/>
                <a:cs typeface="Beautifully Delicious Script Bold"/>
                <a:sym typeface="Beautifully Delicious Script Bold"/>
              </a:rPr>
              <a:t>Questions?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DAHFlrDj6GI</dc:identifier>
  <dcterms:modified xsi:type="dcterms:W3CDTF">2011-08-01T06:04:30Z</dcterms:modified>
  <cp:revision>1</cp:revision>
  <dc:title>Wider Local Studies - Granny Smith History Hub</dc:title>
</cp:coreProperties>
</file>