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6" r:id="rId6"/>
    <p:sldId id="271" r:id="rId7"/>
    <p:sldId id="259" r:id="rId8"/>
    <p:sldId id="264" r:id="rId9"/>
    <p:sldId id="257" r:id="rId10"/>
    <p:sldId id="260" r:id="rId11"/>
    <p:sldId id="272" r:id="rId12"/>
    <p:sldId id="261" r:id="rId13"/>
    <p:sldId id="268" r:id="rId14"/>
    <p:sldId id="269" r:id="rId15"/>
    <p:sldId id="262" r:id="rId16"/>
    <p:sldId id="267" r:id="rId17"/>
    <p:sldId id="258" r:id="rId18"/>
    <p:sldId id="277" r:id="rId19"/>
    <p:sldId id="273" r:id="rId20"/>
    <p:sldId id="279" r:id="rId21"/>
    <p:sldId id="278" r:id="rId22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59" autoAdjust="0"/>
  </p:normalViewPr>
  <p:slideViewPr>
    <p:cSldViewPr>
      <p:cViewPr>
        <p:scale>
          <a:sx n="105" d="100"/>
          <a:sy n="105" d="100"/>
        </p:scale>
        <p:origin x="-366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1ED5C3-D944-E9C5-4941-0E162ED7F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25970D-80EF-3DEF-1C81-5D9BD917F3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F96C14-6F59-416B-9A33-7936100D2920}" type="datetimeFigureOut">
              <a:rPr lang="en-AU"/>
              <a:pPr>
                <a:defRPr/>
              </a:pPr>
              <a:t>29/09/2022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2743D1B-2437-B8AE-FED1-8161CBEB9B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F778CB2-AD18-B23F-2CA5-FF972539B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FFFB88-1F22-2F46-84B7-6C518BFEC0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88CE07-F691-26D5-2796-468804DB7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009E52-4A72-4728-943B-8EF075780D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338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6848F6CE-B7E0-4FDF-D1A5-B92A4D746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4543AA10-721C-9532-B06B-7939084E5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/>
              <a:t>North Western suburbs of Sydney , 10km from Sydney GPO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Bounded by Hornsby, Kuringai, Parramatta, Hunters Hill and Lane Cove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05BE7F45-15F3-2C8F-5010-42ADECA7C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DD78C3-D0C3-496E-873F-718A7EEB4F0D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EBDFE7B8-CF06-2550-BD59-47D3B37EF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6F5E666B-15BA-F365-F40D-F58DAEB8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Traditional Chinese painting Exhibition to celebrate Lunar New Year – Artist: Subin Xu and her twin grandchildren visiting Ryde Library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257B5EEC-8661-BC17-1A5F-3EF89AC8E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5DE486-C652-4664-A49D-DE131D75146B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43ED56FA-367B-2719-E12C-82345984D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1A5B5973-D0F7-50C8-DF22-0286EDB34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New book lists for Korean books</a:t>
            </a:r>
          </a:p>
          <a:p>
            <a:r>
              <a:rPr lang="en-AU" altLang="en-US"/>
              <a:t>Laminated promotion of emagazines and newspapers in Korean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63E2779D-977E-7060-6697-EFE6FF419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4AE87C-B02B-4478-AD38-641971303723}" type="slidenum">
              <a:rPr lang="en-AU" altLang="en-US" smtClean="0"/>
              <a:pPr/>
              <a:t>18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112E4C77-C1E0-5542-AB5F-2E8294768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F5FBA1BC-0D5F-848B-9D69-197A46979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/>
              <a:t>Since 2016, the Italian and Armenian populations have reduced in size, with the growing populations being Mandarin and Filipino/Tagalog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C5778D2A-E545-6152-D325-D14A53F7D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482238-2188-4BDC-8192-B99E5E1463E1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204B13E8-5560-FA83-6E1D-C84802D57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BF498452-EAA1-A609-24F2-27BBC4FD3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Looking at services, collections and programs.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0AE595B-6333-522B-3F5B-DA04ACE95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88CFAB-428B-4ED9-9F2D-34D4AB4A9A26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293E50A6-5655-228F-C7B9-955EB692D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34B07A7F-D46F-10B4-E65A-B98462A2A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/>
              <a:t>Since 2019 there has been more effort to foster relationships with the local community groups and organisations to deliver community information talks in English and other languages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F6B0BB9A-9F3D-762D-E049-305C4C98D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24DF96-F89A-4F93-A9E8-AE6CAE51C192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7740C622-F7AC-FCC9-51E2-F841D0F2D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ABE989CA-07A8-0C8A-7213-F0AABF1E6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ECC – both Beginners and Intermediate</a:t>
            </a:r>
          </a:p>
          <a:p>
            <a:r>
              <a:rPr lang="en-AU" altLang="en-US"/>
              <a:t>The Intermediate class booked out within 2 hours.</a:t>
            </a:r>
          </a:p>
          <a:p>
            <a:r>
              <a:rPr lang="en-AU" altLang="en-US"/>
              <a:t>One exciting reward from this program was 2 Ukrainians who were new to the country, started in the beginners class. After a couple of classes they were able to find employment.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31AB4333-0E74-9E4C-9ECE-701819045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30538A-609B-4720-BA40-F4F10DBF0C7E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1F3BDDC1-FDB3-D161-B603-FDF5E51F5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9CC27D9D-F475-1E98-B399-756D9634A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Both groups are held monthly and respectively at WR and Eastwood Library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6AB19302-0AF7-FF66-B9E5-814359189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F8060-CB67-40E2-9A94-BB5469D5D5F3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DE7883C8-7ABD-692F-5D5C-80CE00AF7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89A105E8-1B45-19CF-A054-36AF90A50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/>
              <a:t>Social media limited, but looking to introduce our own library Facebook page where we will have more control.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Korean and Chinese laminated mage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7F7439BF-8133-65AD-2FBC-01ADFA86F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72A8D6-A3A0-49B0-AC1B-0E3B1B66EA5E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192F8C35-A432-6E14-13E1-5BFB05882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E57E3EED-D1C7-8D93-3C21-A0ECC5439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Laminate lists of Chinese magazines at each branch to show what we hold and where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B1E881C9-7DE7-EA81-3026-A9297BAA7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AD3E3C-8C0D-4843-B8ED-E8D93574C5E5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26089B15-E5C5-AF77-3C05-33F5492D8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5E5FEE05-0A51-1176-1C75-2E2E2C8CA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Bilingual Flyers examples:  Chinese classical Poetry Reading workshop &amp; TSS classes in Korean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308BF8D7-A11A-B5A7-786C-1E9B434FD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3CF242-D2BA-4198-B75C-1D74D2BF8E89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81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53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09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09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4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56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14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10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10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02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42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7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55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50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92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241944B-CD5E-870B-C7DB-BDFA62859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78A7A8-E7E8-CB75-F9D4-56805EC0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xmlns="" id="{226C3693-B254-ADE2-F67E-EBE3DB66E1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DAC7D3E9-39E0-B725-581D-43A704EA68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003550"/>
            <a:ext cx="7772400" cy="865188"/>
          </a:xfrm>
        </p:spPr>
        <p:txBody>
          <a:bodyPr/>
          <a:lstStyle/>
          <a:p>
            <a:pPr algn="l"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14CE2E0C-FA5F-9F82-F1AB-AC9916383B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4138613"/>
            <a:ext cx="6400800" cy="842962"/>
          </a:xfrm>
        </p:spPr>
        <p:txBody>
          <a:bodyPr/>
          <a:lstStyle/>
          <a:p>
            <a:pPr algn="l" eaLnBrk="1" hangingPunct="1"/>
            <a:endParaRPr lang="en-US" altLang="en-US"/>
          </a:p>
        </p:txBody>
      </p:sp>
      <p:pic>
        <p:nvPicPr>
          <p:cNvPr id="3076" name="Picture 2" descr="Timeline&#10;&#10;Description automatically generated">
            <a:extLst>
              <a:ext uri="{FF2B5EF4-FFF2-40B4-BE49-F238E27FC236}">
                <a16:creationId xmlns:a16="http://schemas.microsoft.com/office/drawing/2014/main" xmlns="" id="{D3B03CDF-4392-A74D-C685-00819329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B04ADF-9E30-038C-0FF0-D4436B0EB960}"/>
              </a:ext>
            </a:extLst>
          </p:cNvPr>
          <p:cNvSpPr txBox="1"/>
          <p:nvPr/>
        </p:nvSpPr>
        <p:spPr>
          <a:xfrm>
            <a:off x="790575" y="3122613"/>
            <a:ext cx="75596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6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Multicultural spotlight 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A8B54A8F-C7D1-26F5-921F-756175500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Multicultural Programs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E516E962-E072-1528-1745-93EEB0D3A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3625"/>
            <a:ext cx="8229600" cy="3092450"/>
          </a:xfrm>
        </p:spPr>
        <p:txBody>
          <a:bodyPr/>
          <a:lstStyle/>
          <a:p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Multicultural Librarian role established in Nov 2019</a:t>
            </a:r>
          </a:p>
          <a:p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plan to organise programs to promote literacy, social inclusion, lifelong learning and cultural diversity with a focus on CALD community</a:t>
            </a:r>
          </a:p>
          <a:p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 relationships and develop partnerships with local community groups, NGOs and government bodies to deliver  community information talks and workshops</a:t>
            </a:r>
            <a:endParaRPr lang="en-AU" altLang="en-US" sz="2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A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A24759AB-014F-A218-1D20-6F20B51A5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Multicultural Programs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57C702B8-9B24-3288-D547-8CCC9304A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7425"/>
            <a:ext cx="8507413" cy="4827588"/>
          </a:xfr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AU" alt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Literacy Programs - English Conversation Classes</a:t>
            </a:r>
            <a:endParaRPr lang="en-AU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Held weekly during school terms – very popular</a:t>
            </a:r>
            <a:endParaRPr lang="en-AU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Delivered online on Zoom during March 2020 - April 2022</a:t>
            </a:r>
            <a:endParaRPr lang="en-AU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Resumed face to face in May 2022</a:t>
            </a:r>
            <a:endParaRPr lang="en-AU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AU" alt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Inclusion Programs </a:t>
            </a:r>
            <a:endParaRPr lang="en-AU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TSS classes in </a:t>
            </a:r>
            <a:r>
              <a:rPr lang="en-AU" altLang="en-US" sz="2400" dirty="0" smtClean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English, Cantonese</a:t>
            </a:r>
            <a:r>
              <a:rPr lang="en-AU" alt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Mandarin and Korean </a:t>
            </a: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Bilingual webpage to promote Tech Savvy Seniors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D0050BA0-4AB8-26CF-ACA8-2848B50DE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Multicultural Programs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14881B3C-2DDB-262F-FECD-C9F787548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3625"/>
            <a:ext cx="8507413" cy="4827588"/>
          </a:xfrm>
        </p:spPr>
        <p:txBody>
          <a:bodyPr/>
          <a:lstStyle/>
          <a:p>
            <a:pP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altLang="en-US" sz="28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Community Talks in LOTE languages </a:t>
            </a: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Topics on health/employment/legal/environment/tax</a:t>
            </a: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Delivered face to face or online </a:t>
            </a: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history bi-lingual talks on Chinese Market Gardeners</a:t>
            </a:r>
          </a:p>
          <a:p>
            <a:pP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altLang="en-US" sz="28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Workshops to promote lifelong learning and wellbeing</a:t>
            </a:r>
            <a:endParaRPr lang="en-AU" altLang="en-US" sz="28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Migrant employment workshop </a:t>
            </a: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Chinese classical poetry workshop</a:t>
            </a:r>
            <a:endParaRPr lang="en-AU" altLang="en-US" sz="2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AU" altLang="en-US" sz="240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E91ABDA8-C522-2C55-3349-C549591BA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Multicultural Programs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44FEFACE-CD24-9A53-BDCF-2E10495C0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5013" y="1065213"/>
            <a:ext cx="8196262" cy="3286125"/>
          </a:xfrm>
        </p:spPr>
        <p:txBody>
          <a:bodyPr/>
          <a:lstStyle/>
          <a:p>
            <a:pP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altLang="en-US" sz="28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Celebrate cultural diversity</a:t>
            </a:r>
            <a:endParaRPr lang="en-AU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Lunar New Year 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 art &amp; craft exhibition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 calligraphy workshop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altLang="en-US" sz="28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focus groups</a:t>
            </a:r>
            <a:endParaRPr lang="en-AU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 Classical Poetry Group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 Readers Group 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endParaRPr lang="en-AU" altLang="en-US"/>
          </a:p>
        </p:txBody>
      </p:sp>
      <p:pic>
        <p:nvPicPr>
          <p:cNvPr id="20484" name="Picture 5" descr="Image preview">
            <a:extLst>
              <a:ext uri="{FF2B5EF4-FFF2-40B4-BE49-F238E27FC236}">
                <a16:creationId xmlns:a16="http://schemas.microsoft.com/office/drawing/2014/main" xmlns="" id="{291458EC-16D8-5C9F-6F64-1141726CB10F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203325"/>
            <a:ext cx="340836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18F85BA4-274C-35F2-F860-17BA617AA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>
                <a:solidFill>
                  <a:srgbClr val="201F1E"/>
                </a:solidFill>
                <a:latin typeface="Calibri" panose="020F0502020204030204" pitchFamily="34" charset="0"/>
              </a:rPr>
              <a:t>Promotion</a:t>
            </a:r>
            <a:endParaRPr lang="en-US" altLang="en-US" sz="400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9AFBE68B-17A7-43AC-E7A3-5E9E95D65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5988"/>
            <a:ext cx="8229600" cy="2955925"/>
          </a:xfrm>
        </p:spPr>
        <p:txBody>
          <a:bodyPr/>
          <a:lstStyle/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Use of Council social media networks such as Facebook and Instagram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Local newspapers – programs and events advertised in English as well as Korean and Chinese language papers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Marketing Emails sent to borrowers who opt in.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Bi-lingual Flyers/posters in the library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Multimedia notices in the library</a:t>
            </a:r>
          </a:p>
          <a:p>
            <a:endParaRPr lang="en-AU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540C1DFE-97C8-EFC4-7724-5DA1FC130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/>
              <a:t>Promotion</a:t>
            </a:r>
          </a:p>
        </p:txBody>
      </p:sp>
      <p:pic>
        <p:nvPicPr>
          <p:cNvPr id="24579" name="Picture 9">
            <a:extLst>
              <a:ext uri="{FF2B5EF4-FFF2-40B4-BE49-F238E27FC236}">
                <a16:creationId xmlns:a16="http://schemas.microsoft.com/office/drawing/2014/main" xmlns="" id="{B2046328-C3D6-01A8-3319-8961F550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0" b="6949"/>
          <a:stretch>
            <a:fillRect/>
          </a:stretch>
        </p:blipFill>
        <p:spPr bwMode="auto">
          <a:xfrm>
            <a:off x="1395413" y="1139825"/>
            <a:ext cx="20161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32D29CE1-89AF-6E5B-B8E2-6308D1EC0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1128713"/>
            <a:ext cx="3941762" cy="2787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1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E672032-485D-7930-376D-229593353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/>
              <a:t>Promotion</a:t>
            </a:r>
          </a:p>
        </p:txBody>
      </p:sp>
      <p:pic>
        <p:nvPicPr>
          <p:cNvPr id="26627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EBB86342-8727-01B8-CB27-C9415A0A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98538"/>
            <a:ext cx="4033838" cy="28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EAB20192-EF9E-4931-ED28-92A1A939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35038"/>
            <a:ext cx="21066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AC1BEB7-F36A-CAC0-2A37-3C503874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960438"/>
            <a:ext cx="21066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1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407FFFEF-75F8-A623-0056-20EB0D43F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/>
              <a:t>Promotion</a:t>
            </a:r>
          </a:p>
        </p:txBody>
      </p:sp>
      <p:pic>
        <p:nvPicPr>
          <p:cNvPr id="2867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1D375CC-BEAE-F535-62D5-DD074AAAE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276350"/>
            <a:ext cx="4237037" cy="238283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5" descr="A group of people posing for a photo in front of a display case&#10;&#10;Description automatically generated">
            <a:extLst>
              <a:ext uri="{FF2B5EF4-FFF2-40B4-BE49-F238E27FC236}">
                <a16:creationId xmlns:a16="http://schemas.microsoft.com/office/drawing/2014/main" xmlns="" id="{C4AEE913-4231-7A3A-56CE-775D98620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00150"/>
            <a:ext cx="3273425" cy="2455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9AB3C9E9-5A7C-0A99-4C1B-21C167CFD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/>
              <a:t>Promotion</a:t>
            </a:r>
          </a:p>
        </p:txBody>
      </p:sp>
      <p:pic>
        <p:nvPicPr>
          <p:cNvPr id="30723" name="Content Placeholder 4" descr="Text&#10;&#10;Description automatically generated">
            <a:extLst>
              <a:ext uri="{FF2B5EF4-FFF2-40B4-BE49-F238E27FC236}">
                <a16:creationId xmlns:a16="http://schemas.microsoft.com/office/drawing/2014/main" xmlns="" id="{E08461E4-46C0-4A3C-6B77-3708AC50C0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7788"/>
            <a:ext cx="3362325" cy="2519362"/>
          </a:xfrm>
        </p:spPr>
      </p:pic>
      <p:pic>
        <p:nvPicPr>
          <p:cNvPr id="30724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xmlns="" id="{D234B120-D03A-9932-465E-8A243AF3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22868" r="4147" b="12386"/>
          <a:stretch>
            <a:fillRect/>
          </a:stretch>
        </p:blipFill>
        <p:spPr bwMode="auto">
          <a:xfrm>
            <a:off x="3995738" y="1358900"/>
            <a:ext cx="47593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53040C60-E27C-EDE7-4E73-87F17631E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/>
              <a:t>Acknowledgement of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4DB26-538E-F5E9-DD55-C97B1649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dirty="0">
                <a:solidFill>
                  <a:srgbClr val="201F1E"/>
                </a:solidFill>
                <a:latin typeface="Calibri" panose="020F0502020204030204" pitchFamily="34" charset="0"/>
              </a:rPr>
              <a:t>“I would like to acknowledge the </a:t>
            </a:r>
            <a:r>
              <a:rPr lang="en-AU" sz="2400" dirty="0" err="1">
                <a:solidFill>
                  <a:srgbClr val="201F1E"/>
                </a:solidFill>
                <a:latin typeface="Calibri" panose="020F0502020204030204" pitchFamily="34" charset="0"/>
              </a:rPr>
              <a:t>Wallumedegal</a:t>
            </a:r>
            <a:r>
              <a:rPr lang="en-AU" sz="2400" dirty="0">
                <a:solidFill>
                  <a:srgbClr val="201F1E"/>
                </a:solidFill>
                <a:latin typeface="Calibri" panose="020F0502020204030204" pitchFamily="34" charset="0"/>
              </a:rPr>
              <a:t> people who are the Traditional Custodians of this Land. I would also like to pay respect to the Elders both past and present of the Eora Nation and extend that respect to other Aboriginals present.”</a:t>
            </a:r>
          </a:p>
          <a:p>
            <a:pPr marL="0" indent="0">
              <a:buFontTx/>
              <a:buNone/>
              <a:defRPr/>
            </a:pPr>
            <a:endParaRPr lang="en-AU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6EFD2854-1EA8-BA67-522F-A70147C3D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Our Community</a:t>
            </a:r>
            <a:endParaRPr lang="en-AU" altLang="en-US" sz="400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F7BF9461-6CDD-5718-1D8D-0C8820F3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6437" r="20418" b="13364"/>
          <a:stretch>
            <a:fillRect/>
          </a:stretch>
        </p:blipFill>
        <p:spPr bwMode="auto">
          <a:xfrm>
            <a:off x="2592388" y="1023938"/>
            <a:ext cx="395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A98C1BA6-20BD-8B3D-014C-D45ECFDF2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Our Community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6519CDE6-749E-1ED2-F463-BE754C48C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3625"/>
            <a:ext cx="8229600" cy="2955925"/>
          </a:xfrm>
        </p:spPr>
        <p:txBody>
          <a:bodyPr/>
          <a:lstStyle/>
          <a:p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Largest group is parents and homebuilders in the 35-49 age range (22.6%), with the young workforce (25-34) close behind (18.4%)</a:t>
            </a:r>
          </a:p>
          <a:p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49.5% of the population speak a language other than English at home</a:t>
            </a:r>
          </a:p>
          <a:p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49% of the population were born overseas</a:t>
            </a:r>
          </a:p>
          <a:p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There are 77 languages other than English spoken in homes</a:t>
            </a:r>
          </a:p>
          <a:p>
            <a:endParaRPr lang="en-A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97AA33C0-0437-A716-1806-BBB5FD990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/>
              <a:t>Top ten languages spoken at home</a:t>
            </a: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xmlns="" id="{F0F550EF-E14F-9D65-06BA-6D97686E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7425"/>
            <a:ext cx="51117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5CDD17FD-A199-44BB-E2E5-E9CB72AA9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Our Library Service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BD3C0CA2-0F7D-1D4D-FBC9-D2FE38407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2955925"/>
          </a:xfrm>
        </p:spPr>
        <p:txBody>
          <a:bodyPr/>
          <a:lstStyle/>
          <a:p>
            <a:pPr eaLnBrk="1" hangingPunct="1"/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5 libraries</a:t>
            </a:r>
          </a:p>
          <a:p>
            <a:pPr eaLnBrk="1" hangingPunct="1"/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Central branch at Ryde, Eastwood, West Ryde, North Ryde and Gladesville</a:t>
            </a:r>
          </a:p>
          <a:p>
            <a:pPr eaLnBrk="1" hangingPunct="1"/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Home Library Service</a:t>
            </a:r>
          </a:p>
          <a:p>
            <a:pPr eaLnBrk="1" hangingPunct="1"/>
            <a:r>
              <a:rPr lang="en-AU" altLang="en-US" sz="2400">
                <a:solidFill>
                  <a:srgbClr val="201F1E"/>
                </a:solidFill>
                <a:latin typeface="Calibri" panose="020F0502020204030204" pitchFamily="34" charset="0"/>
              </a:rPr>
              <a:t>We have taken the NSW Multicultural Services Benchmark and assessed our library service against it to determine where and how there is room to improve.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100825E0-427A-25A0-3C05-5A479D815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5263"/>
            <a:ext cx="8229600" cy="720725"/>
          </a:xfrm>
        </p:spPr>
        <p:txBody>
          <a:bodyPr/>
          <a:lstStyle/>
          <a:p>
            <a:r>
              <a:rPr lang="en-AU" altLang="en-US" sz="3200">
                <a:solidFill>
                  <a:srgbClr val="201F1E"/>
                </a:solidFill>
                <a:cs typeface="Arial" panose="020B0604020202020204" pitchFamily="34" charset="0"/>
              </a:rPr>
              <a:t>Collections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84E9BB82-2154-4465-D7F5-1ECBA8088B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771525"/>
            <a:ext cx="8229600" cy="3313113"/>
          </a:xfrm>
        </p:spPr>
        <p:txBody>
          <a:bodyPr/>
          <a:lstStyle/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English Language Books, Large Print, Talking Books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DVDs, CDs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Magazines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Chinese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Korean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Tamil</a:t>
            </a:r>
          </a:p>
          <a:p>
            <a:r>
              <a:rPr lang="en-AU" altLang="en-US" sz="2400">
                <a:latin typeface="Calibri" panose="020F0502020204030204" pitchFamily="34" charset="0"/>
                <a:cs typeface="Calibri" panose="020F0502020204030204" pitchFamily="34" charset="0"/>
              </a:rPr>
              <a:t>Other languages requested as Bulk Loans from the State Library as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82EAEEF5-89A2-C7B1-610C-9AA49C07A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1357313"/>
          </a:xfrm>
        </p:spPr>
        <p:txBody>
          <a:bodyPr/>
          <a:lstStyle/>
          <a:p>
            <a:r>
              <a:rPr lang="en-AU" altLang="en-US" sz="3600"/>
              <a:t>eCollections with Multicultural Content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91BC1598-D6C3-F0ED-A984-18F5D3CAA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8150"/>
            <a:ext cx="8229600" cy="2447925"/>
          </a:xfrm>
        </p:spPr>
        <p:txBody>
          <a:bodyPr/>
          <a:lstStyle/>
          <a:p>
            <a:r>
              <a:rPr lang="en-AU" altLang="en-US">
                <a:latin typeface="Calibri" panose="020F0502020204030204" pitchFamily="34" charset="0"/>
                <a:cs typeface="Calibri" panose="020F0502020204030204" pitchFamily="34" charset="0"/>
              </a:rPr>
              <a:t>PressReader</a:t>
            </a:r>
          </a:p>
          <a:p>
            <a:r>
              <a:rPr lang="en-AU" altLang="en-US">
                <a:latin typeface="Calibri" panose="020F0502020204030204" pitchFamily="34" charset="0"/>
                <a:cs typeface="Calibri" panose="020F0502020204030204" pitchFamily="34" charset="0"/>
              </a:rPr>
              <a:t>IndyReads</a:t>
            </a:r>
          </a:p>
          <a:p>
            <a:r>
              <a:rPr lang="en-AU" altLang="en-US">
                <a:latin typeface="Calibri" panose="020F0502020204030204" pitchFamily="34" charset="0"/>
                <a:cs typeface="Calibri" panose="020F0502020204030204" pitchFamily="34" charset="0"/>
              </a:rPr>
              <a:t>LOTE Online for Kids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1816AB1C-8AC0-0E29-FDB8-184EC1974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87313"/>
            <a:ext cx="8229600" cy="85725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Library Programs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AACA5637-E8AD-5A14-8DC5-6C7C55ED7D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944563"/>
            <a:ext cx="8229600" cy="2955925"/>
          </a:xfrm>
        </p:spPr>
        <p:txBody>
          <a:bodyPr/>
          <a:lstStyle/>
          <a:p>
            <a:pPr>
              <a:defRPr/>
            </a:pPr>
            <a:r>
              <a:rPr lang="en-AU" altLang="en-US" sz="24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&amp; Youth Programs</a:t>
            </a:r>
          </a:p>
          <a:p>
            <a:pPr lvl="1">
              <a:defRPr/>
            </a:pPr>
            <a:r>
              <a:rPr lang="en-AU" altLang="en-US" sz="20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time and Rhyme Time sessions for Children under 5 </a:t>
            </a:r>
          </a:p>
          <a:p>
            <a:pPr lvl="1">
              <a:defRPr/>
            </a:pPr>
            <a:r>
              <a:rPr lang="en-AU" altLang="en-US" sz="20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holiday activities</a:t>
            </a:r>
          </a:p>
          <a:p>
            <a:pPr lvl="1">
              <a:defRPr/>
            </a:pPr>
            <a:r>
              <a:rPr lang="en-AU" altLang="en-US" sz="20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Books Before School</a:t>
            </a:r>
          </a:p>
          <a:p>
            <a:pPr>
              <a:defRPr/>
            </a:pPr>
            <a:r>
              <a:rPr lang="en-AU" altLang="en-US" sz="20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Multicultural &amp; Volunteers programs </a:t>
            </a:r>
          </a:p>
          <a:p>
            <a:pPr>
              <a:defRPr/>
            </a:pPr>
            <a:r>
              <a:rPr lang="en-AU" altLang="en-US" sz="20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Adults and Seniors programs</a:t>
            </a:r>
          </a:p>
          <a:p>
            <a:pPr>
              <a:defRPr/>
            </a:pPr>
            <a:r>
              <a:rPr lang="en-AU" altLang="en-US" sz="20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services and programs</a:t>
            </a:r>
          </a:p>
          <a:p>
            <a:pPr marL="457200" lvl="1" indent="0">
              <a:buFontTx/>
              <a:buNone/>
              <a:defRPr/>
            </a:pPr>
            <a:endParaRPr lang="en-AU" altLang="en-US" sz="2000" dirty="0">
              <a:solidFill>
                <a:srgbClr val="201F1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246052-08d7-41df-8ebc-70856b86c690">
      <Terms xmlns="http://schemas.microsoft.com/office/infopath/2007/PartnerControls"/>
    </lcf76f155ced4ddcb4097134ff3c332f>
    <TaxCatchAll xmlns="474c79d1-13b7-4e50-85e1-52e2c852262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A128E85211D43A84656620A2179B1" ma:contentTypeVersion="13" ma:contentTypeDescription="Create a new document." ma:contentTypeScope="" ma:versionID="e11bc9fe5441c1135d0b16aa7d194218">
  <xsd:schema xmlns:xsd="http://www.w3.org/2001/XMLSchema" xmlns:xs="http://www.w3.org/2001/XMLSchema" xmlns:p="http://schemas.microsoft.com/office/2006/metadata/properties" xmlns:ns2="eb246052-08d7-41df-8ebc-70856b86c690" xmlns:ns3="474c79d1-13b7-4e50-85e1-52e2c8522629" targetNamespace="http://schemas.microsoft.com/office/2006/metadata/properties" ma:root="true" ma:fieldsID="1ddbbce646a5fbb609e41f840bbc6cd0" ns2:_="" ns3:_="">
    <xsd:import namespace="eb246052-08d7-41df-8ebc-70856b86c690"/>
    <xsd:import namespace="474c79d1-13b7-4e50-85e1-52e2c85226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46052-08d7-41df-8ebc-70856b86c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e0456f1-8f58-4b1c-acf5-21be51a410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c79d1-13b7-4e50-85e1-52e2c85226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b1a173d-6d18-4e14-ba54-e05bad49b071}" ma:internalName="TaxCatchAll" ma:showField="CatchAllData" ma:web="474c79d1-13b7-4e50-85e1-52e2c85226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F3921-F47C-4FD3-A9A3-340F9B57B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15C36-CDBD-4FE2-A001-C5E71935113A}">
  <ds:schemaRefs>
    <ds:schemaRef ds:uri="http://schemas.microsoft.com/office/2006/metadata/properties"/>
    <ds:schemaRef ds:uri="http://schemas.microsoft.com/office/infopath/2007/PartnerControls"/>
    <ds:schemaRef ds:uri="eb246052-08d7-41df-8ebc-70856b86c690"/>
    <ds:schemaRef ds:uri="474c79d1-13b7-4e50-85e1-52e2c8522629"/>
  </ds:schemaRefs>
</ds:datastoreItem>
</file>

<file path=customXml/itemProps3.xml><?xml version="1.0" encoding="utf-8"?>
<ds:datastoreItem xmlns:ds="http://schemas.openxmlformats.org/officeDocument/2006/customXml" ds:itemID="{8D1072DB-D29B-49FA-A874-3FFD402F0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46052-08d7-41df-8ebc-70856b86c690"/>
    <ds:schemaRef ds:uri="474c79d1-13b7-4e50-85e1-52e2c85226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702</Words>
  <Application>Microsoft Office PowerPoint</Application>
  <PresentationFormat>On-screen Show (16:9)</PresentationFormat>
  <Paragraphs>100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Acknowledgement of Country</vt:lpstr>
      <vt:lpstr>Our Community</vt:lpstr>
      <vt:lpstr>Our Community</vt:lpstr>
      <vt:lpstr>Top ten languages spoken at home</vt:lpstr>
      <vt:lpstr>Our Library Service</vt:lpstr>
      <vt:lpstr>Collections</vt:lpstr>
      <vt:lpstr>eCollections with Multicultural Content</vt:lpstr>
      <vt:lpstr>Library Programs</vt:lpstr>
      <vt:lpstr>Multicultural Programs</vt:lpstr>
      <vt:lpstr>Multicultural Programs</vt:lpstr>
      <vt:lpstr>Multicultural Programs</vt:lpstr>
      <vt:lpstr>Multicultural Programs</vt:lpstr>
      <vt:lpstr>Promotion</vt:lpstr>
      <vt:lpstr>Promotion</vt:lpstr>
      <vt:lpstr>Promotion</vt:lpstr>
      <vt:lpstr>Promotion</vt:lpstr>
      <vt:lpstr>Promotion</vt:lpstr>
    </vt:vector>
  </TitlesOfParts>
  <Company>City of Ryde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Ryde</dc:creator>
  <cp:lastModifiedBy>RydeLibrary5</cp:lastModifiedBy>
  <cp:revision>90</cp:revision>
  <dcterms:created xsi:type="dcterms:W3CDTF">2011-09-01T06:38:26Z</dcterms:created>
  <dcterms:modified xsi:type="dcterms:W3CDTF">2022-09-29T01:29:00Z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</Properties>
</file>